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6E2"/>
    <a:srgbClr val="B8E6B0"/>
    <a:srgbClr val="3CFA3C"/>
    <a:srgbClr val="6E663E"/>
    <a:srgbClr val="B72FA7"/>
    <a:srgbClr val="70EC1C"/>
    <a:srgbClr val="000000"/>
    <a:srgbClr val="F6F6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03" autoAdjust="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survey%204%20lat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en-US" dirty="0">
                <a:solidFill>
                  <a:srgbClr val="FFC000"/>
                </a:solidFill>
              </a:rPr>
              <a:t>Shoes </a:t>
            </a:r>
            <a:r>
              <a:rPr lang="en-US" dirty="0" smtClean="0">
                <a:solidFill>
                  <a:srgbClr val="FFC000"/>
                </a:solidFill>
              </a:rPr>
              <a:t>vs. </a:t>
            </a:r>
            <a:r>
              <a:rPr lang="en-US" dirty="0">
                <a:solidFill>
                  <a:srgbClr val="FFC000"/>
                </a:solidFill>
              </a:rPr>
              <a:t>time online</a:t>
            </a:r>
          </a:p>
        </c:rich>
      </c:tx>
      <c:layout>
        <c:manualLayout>
          <c:xMode val="edge"/>
          <c:yMode val="edge"/>
          <c:x val="0.35407547595690592"/>
          <c:y val="2.4947987761643309E-2"/>
        </c:manualLayout>
      </c:layout>
    </c:title>
    <c:plotArea>
      <c:layout>
        <c:manualLayout>
          <c:layoutTarget val="inner"/>
          <c:xMode val="edge"/>
          <c:yMode val="edge"/>
          <c:x val="8.0299564509743543E-2"/>
          <c:y val="9.8476380681105063E-2"/>
          <c:w val="0.8879174181439613"/>
          <c:h val="0.77729926170871089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Pair of Shoes</c:v>
                </c:pt>
              </c:strCache>
            </c:strRef>
          </c:tx>
          <c:spPr>
            <a:ln w="28575">
              <a:noFill/>
            </a:ln>
          </c:spPr>
          <c:dLbls>
            <c:dLblPos val="ctr"/>
            <c:showVal val="1"/>
            <c:showCatName val="1"/>
          </c:dLbls>
          <c:xVal>
            <c:numRef>
              <c:f>Sheet1!$B$2:$B$57</c:f>
              <c:numCache>
                <c:formatCode>General</c:formatCode>
                <c:ptCount val="56"/>
                <c:pt idx="0">
                  <c:v>0.5</c:v>
                </c:pt>
                <c:pt idx="1">
                  <c:v>2</c:v>
                </c:pt>
                <c:pt idx="2">
                  <c:v>5</c:v>
                </c:pt>
                <c:pt idx="3">
                  <c:v>1.5</c:v>
                </c:pt>
                <c:pt idx="4">
                  <c:v>6</c:v>
                </c:pt>
                <c:pt idx="5">
                  <c:v>3</c:v>
                </c:pt>
                <c:pt idx="6">
                  <c:v>1.5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4</c:v>
                </c:pt>
                <c:pt idx="13">
                  <c:v>2</c:v>
                </c:pt>
                <c:pt idx="14">
                  <c:v>1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6</c:v>
                </c:pt>
                <c:pt idx="20">
                  <c:v>4</c:v>
                </c:pt>
                <c:pt idx="21">
                  <c:v>3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5</c:v>
                </c:pt>
                <c:pt idx="26">
                  <c:v>3</c:v>
                </c:pt>
                <c:pt idx="27">
                  <c:v>7</c:v>
                </c:pt>
                <c:pt idx="28">
                  <c:v>4</c:v>
                </c:pt>
                <c:pt idx="29">
                  <c:v>1.5</c:v>
                </c:pt>
                <c:pt idx="30">
                  <c:v>0.25</c:v>
                </c:pt>
                <c:pt idx="31">
                  <c:v>3.5</c:v>
                </c:pt>
                <c:pt idx="32">
                  <c:v>1</c:v>
                </c:pt>
                <c:pt idx="33">
                  <c:v>3</c:v>
                </c:pt>
                <c:pt idx="34">
                  <c:v>0.25</c:v>
                </c:pt>
                <c:pt idx="35">
                  <c:v>6</c:v>
                </c:pt>
                <c:pt idx="36">
                  <c:v>7.5</c:v>
                </c:pt>
                <c:pt idx="37">
                  <c:v>1</c:v>
                </c:pt>
                <c:pt idx="38">
                  <c:v>1</c:v>
                </c:pt>
                <c:pt idx="39">
                  <c:v>2</c:v>
                </c:pt>
                <c:pt idx="40">
                  <c:v>1</c:v>
                </c:pt>
                <c:pt idx="41">
                  <c:v>2.5</c:v>
                </c:pt>
                <c:pt idx="42">
                  <c:v>1</c:v>
                </c:pt>
                <c:pt idx="43">
                  <c:v>6</c:v>
                </c:pt>
                <c:pt idx="44">
                  <c:v>0.25</c:v>
                </c:pt>
                <c:pt idx="45">
                  <c:v>1</c:v>
                </c:pt>
                <c:pt idx="46">
                  <c:v>0.5</c:v>
                </c:pt>
                <c:pt idx="47">
                  <c:v>2</c:v>
                </c:pt>
                <c:pt idx="48">
                  <c:v>4</c:v>
                </c:pt>
                <c:pt idx="49">
                  <c:v>0.5</c:v>
                </c:pt>
                <c:pt idx="50">
                  <c:v>2</c:v>
                </c:pt>
                <c:pt idx="51">
                  <c:v>2</c:v>
                </c:pt>
                <c:pt idx="52">
                  <c:v>1.5</c:v>
                </c:pt>
                <c:pt idx="53">
                  <c:v>1</c:v>
                </c:pt>
                <c:pt idx="54">
                  <c:v>1</c:v>
                </c:pt>
                <c:pt idx="55">
                  <c:v>2</c:v>
                </c:pt>
              </c:numCache>
            </c:numRef>
          </c:xVal>
          <c:yVal>
            <c:numRef>
              <c:f>Sheet1!$C$2:$C$57</c:f>
              <c:numCache>
                <c:formatCode>General</c:formatCode>
                <c:ptCount val="56"/>
                <c:pt idx="0">
                  <c:v>6</c:v>
                </c:pt>
                <c:pt idx="1">
                  <c:v>13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26</c:v>
                </c:pt>
                <c:pt idx="12">
                  <c:v>10</c:v>
                </c:pt>
                <c:pt idx="13">
                  <c:v>6</c:v>
                </c:pt>
                <c:pt idx="14">
                  <c:v>11</c:v>
                </c:pt>
                <c:pt idx="15">
                  <c:v>5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4</c:v>
                </c:pt>
                <c:pt idx="20">
                  <c:v>12</c:v>
                </c:pt>
                <c:pt idx="21">
                  <c:v>6</c:v>
                </c:pt>
                <c:pt idx="22">
                  <c:v>3</c:v>
                </c:pt>
                <c:pt idx="23">
                  <c:v>12</c:v>
                </c:pt>
                <c:pt idx="24">
                  <c:v>4</c:v>
                </c:pt>
                <c:pt idx="25">
                  <c:v>13</c:v>
                </c:pt>
                <c:pt idx="26">
                  <c:v>6</c:v>
                </c:pt>
                <c:pt idx="27">
                  <c:v>2</c:v>
                </c:pt>
                <c:pt idx="28">
                  <c:v>1</c:v>
                </c:pt>
                <c:pt idx="29">
                  <c:v>4</c:v>
                </c:pt>
                <c:pt idx="30">
                  <c:v>5</c:v>
                </c:pt>
                <c:pt idx="31">
                  <c:v>3</c:v>
                </c:pt>
                <c:pt idx="32">
                  <c:v>6</c:v>
                </c:pt>
                <c:pt idx="33">
                  <c:v>8</c:v>
                </c:pt>
                <c:pt idx="34">
                  <c:v>5</c:v>
                </c:pt>
                <c:pt idx="35">
                  <c:v>14</c:v>
                </c:pt>
                <c:pt idx="36">
                  <c:v>3</c:v>
                </c:pt>
                <c:pt idx="37">
                  <c:v>2</c:v>
                </c:pt>
                <c:pt idx="38">
                  <c:v>5</c:v>
                </c:pt>
                <c:pt idx="39">
                  <c:v>3</c:v>
                </c:pt>
                <c:pt idx="40">
                  <c:v>11</c:v>
                </c:pt>
                <c:pt idx="41">
                  <c:v>15</c:v>
                </c:pt>
                <c:pt idx="42">
                  <c:v>28</c:v>
                </c:pt>
                <c:pt idx="43">
                  <c:v>2</c:v>
                </c:pt>
                <c:pt idx="44">
                  <c:v>11</c:v>
                </c:pt>
                <c:pt idx="45">
                  <c:v>10</c:v>
                </c:pt>
                <c:pt idx="46">
                  <c:v>17</c:v>
                </c:pt>
                <c:pt idx="47">
                  <c:v>6</c:v>
                </c:pt>
                <c:pt idx="48">
                  <c:v>7</c:v>
                </c:pt>
                <c:pt idx="49">
                  <c:v>13</c:v>
                </c:pt>
                <c:pt idx="50">
                  <c:v>13</c:v>
                </c:pt>
                <c:pt idx="51">
                  <c:v>20</c:v>
                </c:pt>
                <c:pt idx="52">
                  <c:v>2</c:v>
                </c:pt>
                <c:pt idx="53">
                  <c:v>5</c:v>
                </c:pt>
                <c:pt idx="54">
                  <c:v>13</c:v>
                </c:pt>
                <c:pt idx="55">
                  <c:v>12</c:v>
                </c:pt>
              </c:numCache>
            </c:numRef>
          </c:yVal>
        </c:ser>
        <c:dLbls>
          <c:showVal val="1"/>
        </c:dLbls>
        <c:axId val="74777728"/>
        <c:axId val="74779648"/>
      </c:scatterChart>
      <c:valAx>
        <c:axId val="74777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</a:t>
                </a:r>
                <a:r>
                  <a:rPr lang="en-US" baseline="0" dirty="0"/>
                  <a:t> Spent </a:t>
                </a:r>
                <a:r>
                  <a:rPr lang="en-US" baseline="0" dirty="0" smtClean="0"/>
                  <a:t>Online </a:t>
                </a:r>
                <a:r>
                  <a:rPr lang="en-US" baseline="0" smtClean="0"/>
                  <a:t>(hours)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1815359623805792"/>
              <c:y val="0.9228696591704977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92D050"/>
                </a:solidFill>
              </a:defRPr>
            </a:pPr>
            <a:endParaRPr lang="en-US"/>
          </a:p>
        </c:txPr>
        <c:crossAx val="74779648"/>
        <c:crosses val="autoZero"/>
        <c:crossBetween val="midCat"/>
        <c:majorUnit val="1"/>
      </c:valAx>
      <c:valAx>
        <c:axId val="74779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Pairs of Shoes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92D050"/>
                </a:solidFill>
              </a:defRPr>
            </a:pPr>
            <a:endParaRPr lang="en-US"/>
          </a:p>
        </c:txPr>
        <c:crossAx val="74777728"/>
        <c:crosses val="autoZero"/>
        <c:crossBetween val="midCat"/>
      </c:valAx>
      <c:spPr>
        <a:solidFill>
          <a:srgbClr val="CCECFF"/>
        </a:solidFill>
      </c:spPr>
    </c:plotArea>
    <c:plotVisOnly val="1"/>
    <c:dispBlanksAs val="gap"/>
  </c:chart>
  <c:spPr>
    <a:solidFill>
      <a:srgbClr val="6E663E"/>
    </a:solidFill>
  </c:spPr>
  <c:txPr>
    <a:bodyPr/>
    <a:lstStyle/>
    <a:p>
      <a:pPr>
        <a:defRPr>
          <a:solidFill>
            <a:srgbClr val="00B0F0"/>
          </a:solidFill>
        </a:defRPr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94815-C791-42BA-A083-72044266C1E9}" type="doc">
      <dgm:prSet loTypeId="urn:microsoft.com/office/officeart/2005/8/layout/arrow5" loCatId="process" qsTypeId="urn:microsoft.com/office/officeart/2005/8/quickstyle/3d1" qsCatId="3D" csTypeId="urn:microsoft.com/office/officeart/2005/8/colors/colorful3" csCatId="colorful" phldr="1"/>
      <dgm:spPr/>
    </dgm:pt>
    <dgm:pt modelId="{E2683E04-FDB6-4E62-8FB9-08373CBF83FB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 person with a lot of shoes might care a lot about their looks and spend a lot of time on Facebook and other social media.  This would cause them to spend a lot of time online</a:t>
          </a:r>
          <a:endParaRPr lang="en-US" dirty="0"/>
        </a:p>
      </dgm:t>
    </dgm:pt>
    <dgm:pt modelId="{6F7219C4-A747-430F-B168-33CD9E5D070B}" type="parTrans" cxnId="{B61A7420-2637-47FB-A3F5-FBC1CF8D1107}">
      <dgm:prSet/>
      <dgm:spPr/>
      <dgm:t>
        <a:bodyPr/>
        <a:lstStyle/>
        <a:p>
          <a:endParaRPr lang="en-US"/>
        </a:p>
      </dgm:t>
    </dgm:pt>
    <dgm:pt modelId="{2D669378-50BF-4F29-9D15-3E4C7130BA4A}" type="sibTrans" cxnId="{B61A7420-2637-47FB-A3F5-FBC1CF8D1107}">
      <dgm:prSet/>
      <dgm:spPr/>
      <dgm:t>
        <a:bodyPr/>
        <a:lstStyle/>
        <a:p>
          <a:endParaRPr lang="en-US"/>
        </a:p>
      </dgm:t>
    </dgm:pt>
    <dgm:pt modelId="{9C3448B6-B58D-4C77-9852-75B9CA5D1385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en-US" baseline="0" dirty="0" smtClean="0"/>
            <a:t> person with a lot of shoes might care about their looks and be popular.  A popular person might spend more time with their friends than on the internet.</a:t>
          </a:r>
          <a:endParaRPr lang="en-US" dirty="0"/>
        </a:p>
      </dgm:t>
    </dgm:pt>
    <dgm:pt modelId="{0807DB89-79B0-4417-935E-C164563774CE}" type="sibTrans" cxnId="{BF854B58-0885-4B04-9CD8-71B27FFF4C26}">
      <dgm:prSet/>
      <dgm:spPr/>
      <dgm:t>
        <a:bodyPr/>
        <a:lstStyle/>
        <a:p>
          <a:endParaRPr lang="en-US"/>
        </a:p>
      </dgm:t>
    </dgm:pt>
    <dgm:pt modelId="{D555059E-4E15-407B-B87C-D4FFBC20436C}" type="parTrans" cxnId="{BF854B58-0885-4B04-9CD8-71B27FFF4C26}">
      <dgm:prSet/>
      <dgm:spPr/>
      <dgm:t>
        <a:bodyPr/>
        <a:lstStyle/>
        <a:p>
          <a:endParaRPr lang="en-US"/>
        </a:p>
      </dgm:t>
    </dgm:pt>
    <dgm:pt modelId="{74B5CC59-1EB7-4D05-9078-E3D900B8733C}" type="pres">
      <dgm:prSet presAssocID="{DD994815-C791-42BA-A083-72044266C1E9}" presName="diagram" presStyleCnt="0">
        <dgm:presLayoutVars>
          <dgm:dir/>
          <dgm:resizeHandles val="exact"/>
        </dgm:presLayoutVars>
      </dgm:prSet>
      <dgm:spPr/>
    </dgm:pt>
    <dgm:pt modelId="{F39F03D3-0249-4FE8-9958-41B29916CF4B}" type="pres">
      <dgm:prSet presAssocID="{E2683E04-FDB6-4E62-8FB9-08373CBF83FB}" presName="arrow" presStyleLbl="node1" presStyleIdx="0" presStyleCnt="2" custRadScaleRad="100167" custRadScaleInc="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BB4D0-EF8A-409C-BBBE-A5EB6935726F}" type="pres">
      <dgm:prSet presAssocID="{9C3448B6-B58D-4C77-9852-75B9CA5D1385}" presName="arrow" presStyleLbl="node1" presStyleIdx="1" presStyleCnt="2" custRadScaleRad="98451" custRadScaleInc="-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1A7420-2637-47FB-A3F5-FBC1CF8D1107}" srcId="{DD994815-C791-42BA-A083-72044266C1E9}" destId="{E2683E04-FDB6-4E62-8FB9-08373CBF83FB}" srcOrd="0" destOrd="0" parTransId="{6F7219C4-A747-430F-B168-33CD9E5D070B}" sibTransId="{2D669378-50BF-4F29-9D15-3E4C7130BA4A}"/>
    <dgm:cxn modelId="{807AF14B-A027-4DDB-9DA7-3333D9C1FB97}" type="presOf" srcId="{9C3448B6-B58D-4C77-9852-75B9CA5D1385}" destId="{BAEBB4D0-EF8A-409C-BBBE-A5EB6935726F}" srcOrd="0" destOrd="0" presId="urn:microsoft.com/office/officeart/2005/8/layout/arrow5"/>
    <dgm:cxn modelId="{A9E80BF5-44A2-4D21-85CE-E316D983F1EC}" type="presOf" srcId="{DD994815-C791-42BA-A083-72044266C1E9}" destId="{74B5CC59-1EB7-4D05-9078-E3D900B8733C}" srcOrd="0" destOrd="0" presId="urn:microsoft.com/office/officeart/2005/8/layout/arrow5"/>
    <dgm:cxn modelId="{BF854B58-0885-4B04-9CD8-71B27FFF4C26}" srcId="{DD994815-C791-42BA-A083-72044266C1E9}" destId="{9C3448B6-B58D-4C77-9852-75B9CA5D1385}" srcOrd="1" destOrd="0" parTransId="{D555059E-4E15-407B-B87C-D4FFBC20436C}" sibTransId="{0807DB89-79B0-4417-935E-C164563774CE}"/>
    <dgm:cxn modelId="{DE13B5E2-BCBB-4847-AFD7-DF52CDE5BD4D}" type="presOf" srcId="{E2683E04-FDB6-4E62-8FB9-08373CBF83FB}" destId="{F39F03D3-0249-4FE8-9958-41B29916CF4B}" srcOrd="0" destOrd="0" presId="urn:microsoft.com/office/officeart/2005/8/layout/arrow5"/>
    <dgm:cxn modelId="{3FF36A1B-A6FB-4733-AE5C-7620CF0ED414}" type="presParOf" srcId="{74B5CC59-1EB7-4D05-9078-E3D900B8733C}" destId="{F39F03D3-0249-4FE8-9958-41B29916CF4B}" srcOrd="0" destOrd="0" presId="urn:microsoft.com/office/officeart/2005/8/layout/arrow5"/>
    <dgm:cxn modelId="{7D8CAE45-4116-4D3E-A2F7-EC3C053BE310}" type="presParOf" srcId="{74B5CC59-1EB7-4D05-9078-E3D900B8733C}" destId="{BAEBB4D0-EF8A-409C-BBBE-A5EB6935726F}" srcOrd="1" destOrd="0" presId="urn:microsoft.com/office/officeart/2005/8/layout/arrow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F03D3-0249-4FE8-9958-41B29916CF4B}">
      <dsp:nvSpPr>
        <dsp:cNvPr id="0" name=""/>
        <dsp:cNvSpPr/>
      </dsp:nvSpPr>
      <dsp:spPr>
        <a:xfrm rot="16200000">
          <a:off x="6" y="152376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 person who spends a lot of social networking</a:t>
          </a:r>
          <a:r>
            <a:rPr lang="en-US" sz="3000" kern="1200" smtClean="0"/>
            <a:t>.                        </a:t>
          </a:r>
          <a:endParaRPr lang="en-US" sz="3000" kern="1200" dirty="0"/>
        </a:p>
      </dsp:txBody>
      <dsp:txXfrm rot="5400000">
        <a:off x="6" y="1152947"/>
        <a:ext cx="3301885" cy="2001143"/>
      </dsp:txXfrm>
    </dsp:sp>
    <dsp:sp modelId="{BAEBB4D0-EF8A-409C-BBBE-A5EB6935726F}">
      <dsp:nvSpPr>
        <dsp:cNvPr id="0" name=""/>
        <dsp:cNvSpPr/>
      </dsp:nvSpPr>
      <dsp:spPr>
        <a:xfrm rot="5400000">
          <a:off x="4191004" y="317389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    A person with a lot of shoes. </a:t>
          </a:r>
          <a:endParaRPr lang="en-US" sz="3000" kern="1200" dirty="0"/>
        </a:p>
      </dsp:txBody>
      <dsp:txXfrm rot="-5400000">
        <a:off x="4891404" y="1317960"/>
        <a:ext cx="3301885" cy="200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0.10153</cdr:x>
      <cdr:y>0.58974</cdr:y>
    </cdr:from>
    <cdr:to>
      <cdr:x>0.86026</cdr:x>
      <cdr:y>0.82643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885825" y="2847975"/>
          <a:ext cx="6619875" cy="114299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0066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55DD0-4660-4B77-AED4-498175C96C0A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01B6-C55E-4969-B5A4-F82C4C0A2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824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graph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01B6-C55E-4969-B5A4-F82C4C0A25B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E6B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C3BE-9064-47F3-AA27-164FDABC7A41}" type="datetimeFigureOut">
              <a:rPr lang="en-US" smtClean="0"/>
              <a:pPr/>
              <a:t>3/16/2012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4C2E-8BFC-454B-AF7B-8BC959D32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3dm3.com/forum/attachments/f50/9198-luxology-training-videos-sports-shoe-img_sportsshoe_full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4463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92D050">
              <a:alpha val="50196"/>
            </a:srgbClr>
          </a:solidFill>
        </p:spPr>
        <p:txBody>
          <a:bodyPr/>
          <a:lstStyle/>
          <a:p>
            <a:r>
              <a:rPr lang="en-US" dirty="0" smtClean="0"/>
              <a:t>Do shoes affect your time online?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 found out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ulldog\Local Settings\Temporary Internet Files\Content.IE5\GW5ID9PS\MC9004487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187"/>
            <a:ext cx="2026444" cy="20918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EC1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Which would happen?</a:t>
            </a:r>
            <a:endParaRPr lang="en-US" dirty="0">
              <a:solidFill>
                <a:srgbClr val="70EC1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26250255"/>
              </p:ext>
            </p:extLst>
          </p:nvPr>
        </p:nvGraphicFramePr>
        <p:xfrm>
          <a:off x="5334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http://www.shoes4womens.com/images/Pink/CL/Christian%20Louboutin%20Pink%20High%20Heels%20%2017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386"/>
          <a:stretch>
            <a:fillRect/>
          </a:stretch>
        </p:blipFill>
        <p:spPr bwMode="auto">
          <a:xfrm>
            <a:off x="1219200" y="2133600"/>
            <a:ext cx="914400" cy="792000"/>
          </a:xfrm>
          <a:prstGeom prst="rect">
            <a:avLst/>
          </a:prstGeom>
          <a:noFill/>
        </p:spPr>
      </p:pic>
      <p:pic>
        <p:nvPicPr>
          <p:cNvPr id="6156" name="Picture 12" descr="http://t2.gstatic.com/images?q=tbn:ANd9GcRYdjW9n_Ec4pYWdvYlwd3xz2rq7ri0veRPmeLMf_GIaf-i4nP5GxYJ91QScQ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77000" y="2133600"/>
            <a:ext cx="1082040" cy="90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used a sheet like this to collect data from three 6</a:t>
            </a:r>
            <a:r>
              <a:rPr lang="en-US" baseline="30000" dirty="0" smtClean="0"/>
              <a:t>th</a:t>
            </a:r>
            <a:r>
              <a:rPr lang="en-US" dirty="0" smtClean="0"/>
              <a:t> grade classrooms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7772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Question Paper</a:t>
            </a:r>
          </a:p>
          <a:p>
            <a:pPr algn="ctr"/>
            <a:endParaRPr lang="en-US" dirty="0">
              <a:latin typeface="Comic Sans MS" pitchFamily="66" charset="0"/>
            </a:endParaRPr>
          </a:p>
          <a:p>
            <a:pPr algn="ctr"/>
            <a:r>
              <a:rPr lang="en-US" sz="1400" dirty="0" smtClean="0">
                <a:latin typeface="Comic Sans MS" pitchFamily="66" charset="0"/>
              </a:rPr>
              <a:t>Please take this serious, this is not for fun.   Please give a sensible  answer.  There is no right or wrong answer.  Give answers that are suitable for you, not your friends.  Please write clearly, (preferably print.)  This data is needed  for a project in math.</a:t>
            </a:r>
          </a:p>
          <a:p>
            <a:pPr algn="ctr"/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	Student’s Name: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	How many pairs of shoes do you have?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endParaRPr lang="en-US" sz="1400" dirty="0" smtClean="0">
              <a:latin typeface="Comic Sans MS" pitchFamily="66" charset="0"/>
            </a:endParaRPr>
          </a:p>
          <a:p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	How much time do you spend online? (in hours)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1026" name="Picture 2" descr="http://media.smashingmagazine.com/images/laptop-art/l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352800"/>
            <a:ext cx="3990975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aptopsarena.com/wp-content/uploads/2010/01/acer-aspire-notebook-problems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625"/>
            <a:ext cx="2348098" cy="1828375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9358244"/>
              </p:ext>
            </p:extLst>
          </p:nvPr>
        </p:nvGraphicFramePr>
        <p:xfrm>
          <a:off x="533400" y="380996"/>
          <a:ext cx="8001000" cy="47041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19200"/>
                <a:gridCol w="1066800"/>
                <a:gridCol w="457200"/>
                <a:gridCol w="1219200"/>
                <a:gridCol w="1143000"/>
                <a:gridCol w="457200"/>
                <a:gridCol w="1219200"/>
                <a:gridCol w="1219200"/>
              </a:tblGrid>
              <a:tr h="22860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Time Online (hours)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Pair of Shoes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Time Online (hours)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Pair of Shoes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Time Online (hours)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</a:rPr>
                        <a:t>Pair of Shoes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75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Note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the numbers in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red are not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use.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52578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This is the information we collected. 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27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6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our results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638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correlation between the number of shoes someone owns and the amount of time they spend online.  If we were going to fit a line of best fit to it, it would be a weak negative correlation.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899536098"/>
              </p:ext>
            </p:extLst>
          </p:nvPr>
        </p:nvGraphicFramePr>
        <p:xfrm>
          <a:off x="914400" y="1143000"/>
          <a:ext cx="7467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equation for our line of best fit is Y=1.33x-7.31.  So, if somebody spent 9 hours online, they might have about five pairs of shoes.</a:t>
            </a:r>
            <a:endParaRPr lang="en-US" sz="2800" dirty="0"/>
          </a:p>
        </p:txBody>
      </p:sp>
      <p:pic>
        <p:nvPicPr>
          <p:cNvPr id="17410" name="Picture 2" descr="http://cdn.hypebeast.com/image/2008/03/kurt-cobain-converse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212522"/>
            <a:ext cx="4572000" cy="3645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In conclusion, there is no relationship between the number of shoes a middle school students have and the amount of time they spend online.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436</Words>
  <Application>Microsoft Office PowerPoint</Application>
  <PresentationFormat>On-screen Show (4:3)</PresentationFormat>
  <Paragraphs>157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 shoes affect your time online?</vt:lpstr>
      <vt:lpstr>Which would happen?</vt:lpstr>
      <vt:lpstr>We used a sheet like this to collect data from three 6th grade classrooms</vt:lpstr>
      <vt:lpstr>Slide 4</vt:lpstr>
      <vt:lpstr>Here are our results</vt:lpstr>
      <vt:lpstr>Prediction</vt:lpstr>
      <vt:lpstr>Slide 7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shoes affect your time online?</dc:title>
  <dc:creator>bulldog</dc:creator>
  <cp:lastModifiedBy>Mason</cp:lastModifiedBy>
  <cp:revision>18</cp:revision>
  <dcterms:created xsi:type="dcterms:W3CDTF">2012-03-13T16:00:07Z</dcterms:created>
  <dcterms:modified xsi:type="dcterms:W3CDTF">2012-03-16T16:38:07Z</dcterms:modified>
</cp:coreProperties>
</file>