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33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593" autoAdjust="0"/>
  </p:normalViewPr>
  <p:slideViewPr>
    <p:cSldViewPr>
      <p:cViewPr>
        <p:scale>
          <a:sx n="65" d="100"/>
          <a:sy n="65" d="100"/>
        </p:scale>
        <p:origin x="-108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MS\VOL1\HOME\STUDENTS\STMILL17\mart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/>
            </a:pPr>
            <a:r>
              <a:rPr lang="en-US">
                <a:solidFill>
                  <a:srgbClr val="FF0000"/>
                </a:solidFill>
              </a:rPr>
              <a:t>Middle</a:t>
            </a:r>
            <a:r>
              <a:rPr lang="en-US" baseline="0">
                <a:solidFill>
                  <a:srgbClr val="FF0000"/>
                </a:solidFill>
              </a:rPr>
              <a:t> school Active V. Electronics</a:t>
            </a:r>
            <a:endParaRPr lang="en-US">
              <a:solidFill>
                <a:srgbClr val="FF0000"/>
              </a:solidFill>
            </a:endParaRPr>
          </a:p>
        </c:rich>
      </c:tx>
      <c:layout/>
    </c:title>
    <c:plotArea>
      <c:layout/>
      <c:scatterChart>
        <c:scatterStyle val="lineMarker"/>
        <c:ser>
          <c:idx val="0"/>
          <c:order val="0"/>
          <c:spPr>
            <a:ln w="66675">
              <a:noFill/>
            </a:ln>
          </c:spPr>
          <c:xVal>
            <c:numRef>
              <c:f>Sheet1!$B$13:$B$72</c:f>
              <c:numCache>
                <c:formatCode>General</c:formatCode>
                <c:ptCount val="60"/>
                <c:pt idx="0">
                  <c:v>360</c:v>
                </c:pt>
                <c:pt idx="1">
                  <c:v>10</c:v>
                </c:pt>
                <c:pt idx="2">
                  <c:v>160</c:v>
                </c:pt>
                <c:pt idx="3">
                  <c:v>120</c:v>
                </c:pt>
                <c:pt idx="4">
                  <c:v>360</c:v>
                </c:pt>
                <c:pt idx="5">
                  <c:v>180</c:v>
                </c:pt>
                <c:pt idx="6">
                  <c:v>300</c:v>
                </c:pt>
                <c:pt idx="7">
                  <c:v>120</c:v>
                </c:pt>
                <c:pt idx="8">
                  <c:v>430</c:v>
                </c:pt>
                <c:pt idx="9">
                  <c:v>60</c:v>
                </c:pt>
                <c:pt idx="10">
                  <c:v>300</c:v>
                </c:pt>
                <c:pt idx="11">
                  <c:v>120</c:v>
                </c:pt>
                <c:pt idx="12">
                  <c:v>72</c:v>
                </c:pt>
                <c:pt idx="13">
                  <c:v>300</c:v>
                </c:pt>
                <c:pt idx="14">
                  <c:v>300</c:v>
                </c:pt>
                <c:pt idx="15">
                  <c:v>90</c:v>
                </c:pt>
                <c:pt idx="16">
                  <c:v>120</c:v>
                </c:pt>
                <c:pt idx="17">
                  <c:v>300</c:v>
                </c:pt>
                <c:pt idx="18">
                  <c:v>0</c:v>
                </c:pt>
                <c:pt idx="19">
                  <c:v>60</c:v>
                </c:pt>
                <c:pt idx="20">
                  <c:v>60</c:v>
                </c:pt>
                <c:pt idx="21">
                  <c:v>60</c:v>
                </c:pt>
                <c:pt idx="22">
                  <c:v>120</c:v>
                </c:pt>
                <c:pt idx="23">
                  <c:v>180</c:v>
                </c:pt>
                <c:pt idx="24">
                  <c:v>240</c:v>
                </c:pt>
                <c:pt idx="25">
                  <c:v>300</c:v>
                </c:pt>
                <c:pt idx="26">
                  <c:v>120</c:v>
                </c:pt>
                <c:pt idx="27">
                  <c:v>30</c:v>
                </c:pt>
                <c:pt idx="28">
                  <c:v>0</c:v>
                </c:pt>
                <c:pt idx="29">
                  <c:v>420</c:v>
                </c:pt>
                <c:pt idx="30">
                  <c:v>30</c:v>
                </c:pt>
                <c:pt idx="31">
                  <c:v>300</c:v>
                </c:pt>
                <c:pt idx="32">
                  <c:v>20</c:v>
                </c:pt>
                <c:pt idx="33">
                  <c:v>180</c:v>
                </c:pt>
                <c:pt idx="34">
                  <c:v>120</c:v>
                </c:pt>
                <c:pt idx="35">
                  <c:v>60</c:v>
                </c:pt>
                <c:pt idx="36">
                  <c:v>60</c:v>
                </c:pt>
                <c:pt idx="37">
                  <c:v>120</c:v>
                </c:pt>
                <c:pt idx="38">
                  <c:v>120</c:v>
                </c:pt>
                <c:pt idx="39">
                  <c:v>60</c:v>
                </c:pt>
                <c:pt idx="40">
                  <c:v>49</c:v>
                </c:pt>
                <c:pt idx="41">
                  <c:v>40</c:v>
                </c:pt>
                <c:pt idx="42">
                  <c:v>120</c:v>
                </c:pt>
                <c:pt idx="43">
                  <c:v>120</c:v>
                </c:pt>
                <c:pt idx="44">
                  <c:v>60</c:v>
                </c:pt>
                <c:pt idx="45">
                  <c:v>150</c:v>
                </c:pt>
                <c:pt idx="46">
                  <c:v>90</c:v>
                </c:pt>
                <c:pt idx="47">
                  <c:v>240</c:v>
                </c:pt>
                <c:pt idx="48">
                  <c:v>180</c:v>
                </c:pt>
              </c:numCache>
            </c:numRef>
          </c:xVal>
          <c:yVal>
            <c:numRef>
              <c:f>Sheet1!$C$13:$C$72</c:f>
              <c:numCache>
                <c:formatCode>General</c:formatCode>
                <c:ptCount val="60"/>
                <c:pt idx="0">
                  <c:v>90</c:v>
                </c:pt>
                <c:pt idx="1">
                  <c:v>60</c:v>
                </c:pt>
                <c:pt idx="2">
                  <c:v>0</c:v>
                </c:pt>
                <c:pt idx="3">
                  <c:v>120</c:v>
                </c:pt>
                <c:pt idx="4">
                  <c:v>180</c:v>
                </c:pt>
                <c:pt idx="5">
                  <c:v>60</c:v>
                </c:pt>
                <c:pt idx="6">
                  <c:v>120</c:v>
                </c:pt>
                <c:pt idx="7">
                  <c:v>60</c:v>
                </c:pt>
                <c:pt idx="8">
                  <c:v>60</c:v>
                </c:pt>
                <c:pt idx="9">
                  <c:v>30</c:v>
                </c:pt>
                <c:pt idx="10">
                  <c:v>30</c:v>
                </c:pt>
                <c:pt idx="11">
                  <c:v>120</c:v>
                </c:pt>
                <c:pt idx="12">
                  <c:v>84</c:v>
                </c:pt>
                <c:pt idx="13">
                  <c:v>0</c:v>
                </c:pt>
                <c:pt idx="14">
                  <c:v>240</c:v>
                </c:pt>
                <c:pt idx="15">
                  <c:v>40</c:v>
                </c:pt>
                <c:pt idx="16">
                  <c:v>30</c:v>
                </c:pt>
                <c:pt idx="17">
                  <c:v>230</c:v>
                </c:pt>
                <c:pt idx="18">
                  <c:v>150</c:v>
                </c:pt>
                <c:pt idx="19">
                  <c:v>120</c:v>
                </c:pt>
                <c:pt idx="20">
                  <c:v>190</c:v>
                </c:pt>
                <c:pt idx="21">
                  <c:v>60</c:v>
                </c:pt>
                <c:pt idx="22">
                  <c:v>150</c:v>
                </c:pt>
                <c:pt idx="23">
                  <c:v>150</c:v>
                </c:pt>
                <c:pt idx="24">
                  <c:v>120</c:v>
                </c:pt>
                <c:pt idx="25">
                  <c:v>120</c:v>
                </c:pt>
                <c:pt idx="26">
                  <c:v>60</c:v>
                </c:pt>
                <c:pt idx="27">
                  <c:v>90</c:v>
                </c:pt>
                <c:pt idx="28">
                  <c:v>120</c:v>
                </c:pt>
                <c:pt idx="29">
                  <c:v>90</c:v>
                </c:pt>
                <c:pt idx="30">
                  <c:v>300</c:v>
                </c:pt>
                <c:pt idx="31">
                  <c:v>300</c:v>
                </c:pt>
                <c:pt idx="32">
                  <c:v>45</c:v>
                </c:pt>
                <c:pt idx="33">
                  <c:v>120</c:v>
                </c:pt>
                <c:pt idx="34">
                  <c:v>300</c:v>
                </c:pt>
                <c:pt idx="35">
                  <c:v>180</c:v>
                </c:pt>
                <c:pt idx="36">
                  <c:v>240</c:v>
                </c:pt>
                <c:pt idx="37">
                  <c:v>180</c:v>
                </c:pt>
                <c:pt idx="38">
                  <c:v>180</c:v>
                </c:pt>
                <c:pt idx="39">
                  <c:v>180</c:v>
                </c:pt>
                <c:pt idx="40">
                  <c:v>300</c:v>
                </c:pt>
                <c:pt idx="41">
                  <c:v>120</c:v>
                </c:pt>
                <c:pt idx="42">
                  <c:v>200</c:v>
                </c:pt>
                <c:pt idx="43">
                  <c:v>390</c:v>
                </c:pt>
                <c:pt idx="44">
                  <c:v>300</c:v>
                </c:pt>
                <c:pt idx="45">
                  <c:v>240</c:v>
                </c:pt>
                <c:pt idx="46">
                  <c:v>300</c:v>
                </c:pt>
                <c:pt idx="47">
                  <c:v>420</c:v>
                </c:pt>
                <c:pt idx="48">
                  <c:v>240</c:v>
                </c:pt>
              </c:numCache>
            </c:numRef>
          </c:yVal>
        </c:ser>
        <c:axId val="67718528"/>
        <c:axId val="67734912"/>
      </c:scatterChart>
      <c:valAx>
        <c:axId val="67718528"/>
        <c:scaling>
          <c:orientation val="minMax"/>
        </c:scaling>
        <c:axPos val="b"/>
        <c:majorGridlines>
          <c:spPr>
            <a:ln w="38100" cap="flat" cmpd="sng" algn="ctr">
              <a:solidFill>
                <a:schemeClr val="accent1"/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>
                    <a:solidFill>
                      <a:srgbClr val="FF0000"/>
                    </a:solidFill>
                  </a:rPr>
                  <a:t>Time using electronic(</a:t>
                </a:r>
                <a:r>
                  <a:rPr lang="en-US" sz="1800" baseline="0">
                    <a:solidFill>
                      <a:srgbClr val="FF0000"/>
                    </a:solidFill>
                  </a:rPr>
                  <a:t>minutes</a:t>
                </a:r>
                <a:r>
                  <a:rPr lang="en-US" baseline="0">
                    <a:solidFill>
                      <a:srgbClr val="FF0000"/>
                    </a:solidFill>
                  </a:rPr>
                  <a:t>)</a:t>
                </a:r>
                <a:endParaRPr lang="en-US">
                  <a:solidFill>
                    <a:srgbClr val="FF0000"/>
                  </a:solidFill>
                </a:endParaRP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FF0000"/>
                </a:solidFill>
              </a:defRPr>
            </a:pPr>
            <a:endParaRPr lang="en-US"/>
          </a:p>
        </c:txPr>
        <c:crossAx val="67734912"/>
        <c:crosses val="autoZero"/>
        <c:crossBetween val="midCat"/>
      </c:valAx>
      <c:valAx>
        <c:axId val="6773491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>
                    <a:solidFill>
                      <a:srgbClr val="FF0000"/>
                    </a:solidFill>
                  </a:rPr>
                  <a:t>Time being active(minutes)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sz="1600">
                <a:solidFill>
                  <a:srgbClr val="FF0000"/>
                </a:solidFill>
              </a:defRPr>
            </a:pPr>
            <a:endParaRPr lang="en-US"/>
          </a:p>
        </c:txPr>
        <c:crossAx val="67718528"/>
        <c:crosses val="autoZero"/>
        <c:crossBetween val="midCat"/>
      </c:valAx>
      <c:spPr>
        <a:solidFill>
          <a:srgbClr val="FF0000"/>
        </a:solidFill>
        <a:effectLst>
          <a:glow rad="228600">
            <a:schemeClr val="accent2">
              <a:satMod val="175000"/>
              <a:alpha val="40000"/>
            </a:schemeClr>
          </a:glow>
        </a:effectLst>
      </c:spPr>
    </c:plotArea>
    <c:plotVisOnly val="1"/>
  </c:chart>
  <c:spPr>
    <a:solidFill>
      <a:srgbClr val="0070C0"/>
    </a:solidFill>
    <a:effectLst>
      <a:glow rad="228600">
        <a:schemeClr val="accent1">
          <a:satMod val="175000"/>
          <a:alpha val="40000"/>
        </a:schemeClr>
      </a:glow>
    </a:effectLst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0.10833</cdr:x>
      <cdr:y>0.28889</cdr:y>
    </cdr:from>
    <cdr:to>
      <cdr:x>0.675</cdr:x>
      <cdr:y>0.85556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990570" y="1981208"/>
          <a:ext cx="5181630" cy="3886191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chemeClr val="tx1"/>
          </a:solidFill>
        </a:ln>
      </cdr:spPr>
      <cdr:style>
        <a:lnRef xmlns:a="http://schemas.openxmlformats.org/drawingml/2006/main" idx="3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4B02-7C2D-4396-BE51-887EEC12F006}" type="datetimeFigureOut">
              <a:rPr lang="en-US" smtClean="0"/>
              <a:pPr/>
              <a:t>3/16/2012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08A8E-5334-43F9-A524-23F52C0A35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810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Book Antiqua" pitchFamily="18" charset="0"/>
              </a:rPr>
              <a:t>Correlation Project</a:t>
            </a:r>
            <a:endParaRPr lang="en-US" sz="48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By: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27432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Storm Miller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810000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Brett </a:t>
            </a:r>
            <a:r>
              <a:rPr lang="en-US" sz="3600" dirty="0" err="1" smtClean="0"/>
              <a:t>Beaune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48768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and Gunnar </a:t>
            </a:r>
            <a:r>
              <a:rPr lang="en-US" sz="3600" dirty="0" err="1" smtClean="0"/>
              <a:t>Morrall</a:t>
            </a:r>
            <a:endParaRPr lang="en-US" sz="3600" dirty="0"/>
          </a:p>
        </p:txBody>
      </p:sp>
      <p:pic>
        <p:nvPicPr>
          <p:cNvPr id="11266" name="Picture 2" descr="http://t3.gstatic.com/images?q=tbn:ANd9GcQC1m0O-QS53Mf_UmXJo144ufvu1EVYApbce--T5g19APUJDLNSa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1447800"/>
            <a:ext cx="4682385" cy="37338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91000" y="5334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Hint: Not Ours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advTm="20546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304800"/>
            <a:ext cx="822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alibri" pitchFamily="34" charset="0"/>
              </a:rPr>
              <a:t>Thank you for watching our slide show we hope you enjoyed it!</a:t>
            </a:r>
            <a:endParaRPr lang="en-US" sz="4000" dirty="0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362200"/>
            <a:ext cx="838200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900" b="1" i="1" u="sng" dirty="0" smtClean="0"/>
              <a:t>MATH</a:t>
            </a:r>
            <a:endParaRPr lang="en-US" sz="23900" b="1" i="1" u="sng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381000"/>
            <a:ext cx="845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Euclid" pitchFamily="18" charset="0"/>
              </a:rPr>
              <a:t>Hypothesis Statement:</a:t>
            </a:r>
            <a:endParaRPr lang="en-US" sz="6000" dirty="0">
              <a:solidFill>
                <a:schemeClr val="tx1">
                  <a:lumMod val="95000"/>
                  <a:lumOff val="5000"/>
                </a:schemeClr>
              </a:solidFill>
              <a:latin typeface="Eucli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2057400"/>
            <a:ext cx="5943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3399FF"/>
                </a:solidFill>
                <a:latin typeface="Monotype Corsiva" pitchFamily="66" charset="0"/>
              </a:rPr>
              <a:t>We wondered if there was  any correlation between time being active and time using electronics</a:t>
            </a:r>
            <a:endParaRPr lang="en-US" sz="3600" b="1" dirty="0">
              <a:solidFill>
                <a:srgbClr val="3399FF"/>
              </a:solidFill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38862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  <a:latin typeface="Monotype Corsiva" pitchFamily="66" charset="0"/>
              </a:rPr>
              <a:t>So is there a correlation between time being active and time using electronics?</a:t>
            </a:r>
            <a:endParaRPr lang="en-US" sz="4800" dirty="0">
              <a:solidFill>
                <a:schemeClr val="tx2"/>
              </a:solidFill>
              <a:latin typeface="Monotype Corsiva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4844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9144000" y="6858000"/>
          <a:ext cx="4114799" cy="6400800"/>
        </p:xfrm>
        <a:graphic>
          <a:graphicData uri="http://schemas.openxmlformats.org/drawingml/2006/table">
            <a:tbl>
              <a:tblPr/>
              <a:tblGrid>
                <a:gridCol w="1087864"/>
                <a:gridCol w="1683326"/>
                <a:gridCol w="1343609"/>
              </a:tblGrid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Student name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Time using electronics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Time being active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Morgan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Chris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Chandler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Robyn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Rachel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Emma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Hannah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Shianne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Jason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Holly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Zach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Spencer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Jacob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Celeste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Miguella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Cierra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Lydia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Sam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Travis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Lily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Doug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kelsey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Elaine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2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81000" y="6858000"/>
          <a:ext cx="4038601" cy="6614160"/>
        </p:xfrm>
        <a:graphic>
          <a:graphicData uri="http://schemas.openxmlformats.org/drawingml/2006/table">
            <a:tbl>
              <a:tblPr/>
              <a:tblGrid>
                <a:gridCol w="1067719"/>
                <a:gridCol w="1652155"/>
                <a:gridCol w="1318727"/>
              </a:tblGrid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Sierra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Marrisa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Louis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Darrion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Tara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Christian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Shea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Grace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Nikki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Erin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Leslie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Courtney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Jorden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John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jaclyn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Kylea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Kyle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Delaney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Dylan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Mackenzie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Robert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Nick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Austin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Payton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Colin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Marshal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1054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Fernando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Tristan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420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9039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DK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180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600200"/>
            <a:ext cx="304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O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U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R</a:t>
            </a:r>
          </a:p>
          <a:p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D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</a:t>
            </a:r>
          </a:p>
          <a:p>
            <a:r>
              <a:rPr lang="en-US" sz="2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</a:t>
            </a:r>
            <a:endParaRPr lang="en-US" sz="2800" dirty="0">
              <a:solidFill>
                <a:srgbClr val="FF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 advTm="16828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656 -0.43658 C -0.27083 -0.44607 -0.31059 -0.47848 -0.35573 -0.4838 C -0.37517 -0.49491 -0.39427 -0.4963 -0.41528 -0.49885 C -0.42083 -0.50394 -0.42726 -0.50556 -0.43299 -0.50973 C -0.44722 -0.52037 -0.46059 -0.53033 -0.47656 -0.53542 C -0.50816 -0.55973 -0.53958 -0.58311 -0.575 -0.59561 C -0.59115 -0.60857 -0.60799 -0.6176 -0.625 -0.62801 C -0.64896 -0.64283 -0.67309 -0.65695 -0.69913 -0.66459 C -0.71042 -0.66389 -0.7217 -0.66366 -0.73299 -0.66227 C -0.73941 -0.66158 -0.74462 -0.65417 -0.75087 -0.65162 C -0.75764 -0.64561 -0.77604 -0.63056 -0.78142 -0.62801 C -0.78715 -0.62523 -0.79913 -0.62153 -0.79913 -0.62153 C -0.82014 -0.62223 -0.84132 -0.62084 -0.86215 -0.62361 C -0.86389 -0.62385 -0.86372 -0.62778 -0.86372 -0.6301 C -0.86372 -0.65672 -0.86372 -0.68334 -0.86215 -0.70973 C -0.86146 -0.72361 -0.83316 -0.7294 -0.825 -0.73125 C -0.77274 -0.72848 -0.75035 -0.72755 -0.69115 -0.72894 C -0.6842 -0.73056 -0.67691 -0.73079 -0.67014 -0.73334 C -0.66615 -0.73473 -0.66285 -0.73889 -0.65885 -0.73982 C -0.64878 -0.74236 -0.6283 -0.74398 -0.6283 -0.74398 C -0.61389 -0.74838 -0.59913 -0.75023 -0.58472 -0.75486 C -0.57951 -0.76181 -0.57378 -0.76505 -0.56858 -0.77199 C -0.5651 -0.78635 -0.56997 -0.77107 -0.56215 -0.78287 C -0.55625 -0.79167 -0.55625 -0.79329 -0.55399 -0.80209 C -0.55451 -0.80926 -0.55417 -0.81667 -0.55573 -0.82361 C -0.55747 -0.83102 -0.56215 -0.83658 -0.56528 -0.84306 C -0.56753 -0.84769 -0.56858 -0.85301 -0.57014 -0.85811 C -0.57309 -0.8676 -0.57326 -0.87917 -0.57656 -0.8882 C -0.5816 -0.90162 -0.58976 -0.91436 -0.59757 -0.92477 C -0.60017 -0.93588 -0.60642 -0.93866 -0.61215 -0.9463 C -0.62118 -0.95834 -0.62726 -0.96736 -0.63785 -0.97848 C -0.69323 -1.03635 -0.75295 -1.07732 -0.82344 -1.09236 C -0.85556 -1.09074 -0.86372 -1.09931 -0.87986 -1.07107 C -0.88281 -1.05857 -0.88854 -1.04815 -0.89271 -1.03658 C -0.8934 -1.03449 -0.8934 -1.03218 -0.89427 -1.0301 C -0.89618 -1.02547 -0.90087 -1.01713 -0.90087 -1.01713 C -0.90139 -1.01505 -0.90122 -1.01227 -0.90243 -1.01065 C -0.90486 -1.00741 -0.91076 -1.01019 -0.91215 -1.0044 C -0.91337 -0.99954 -0.91215 -0.99445 -0.91215 -0.98936 " pathEditMode="relative" ptsTypes="ffffffffffffffffffffffffffffffffffffff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573 -0.35209 C 0.03472 -0.3801 0.02049 -0.43102 0.00729 -0.46621 C -0.01007 -0.51204 -0.02899 -0.55672 -0.04427 -0.60371 C -0.04878 -0.61737 -0.05052 -0.63264 -0.05399 -0.64676 C -0.05347 -0.6632 -0.05417 -0.67987 -0.05243 -0.6963 C -0.05156 -0.70371 -0.04288 -0.70834 -0.03941 -0.71135 C -0.02465 -0.72385 -0.01146 -0.72755 0.00573 -0.73287 C 0.06319 -0.73102 0.0908 -0.73889 0.13785 -0.70695 C 0.14844 -0.6882 0.16007 -0.67362 0.16701 -0.65116 C 0.16962 -0.64283 0.17344 -0.62524 0.17344 -0.625 C 0.17639 -0.59699 0.17049 -0.5713 0.15885 -0.54792 C 0.15816 -0.54653 0.13976 -0.53704 0.13958 -0.53704 C 0.1184 -0.54237 0.0941 -0.54676 0.07656 -0.56505 C 0.0717 -0.57014 0.06719 -0.57547 0.06215 -0.5801 C 0.05747 -0.58426 0.05191 -0.58635 0.04757 -0.59098 C 0.03681 -0.60232 0.02899 -0.61482 0.02188 -0.62963 C 0.01858 -0.6463 0.01632 -0.6625 0.01215 -0.67894 C 0.00972 -0.70857 0.00799 -0.71667 0.01528 -0.7544 C 0.01667 -0.76181 0.02205 -0.7669 0.025 -0.77362 C 0.02951 -0.78357 0.04271 -0.81875 0.05087 -0.83172 C 0.07188 -0.86482 0.08715 -0.88496 0.11215 -0.90926 C 0.12552 -0.92223 0.13906 -0.93774 0.15573 -0.94352 C 0.16458 -0.94653 0.17413 -0.94607 0.18316 -0.94792 C 0.18906 -0.94723 0.19514 -0.94746 0.20087 -0.94561 C 0.22049 -0.93959 0.22674 -0.90162 0.23316 -0.88334 C 0.2566 -0.8169 0.27361 -0.74676 0.28472 -0.67477 C 0.28247 -0.64931 0.28576 -0.59121 0.26215 -0.57593 C 0.25729 -0.57662 0.25208 -0.5757 0.24757 -0.57801 C 0.23646 -0.58357 0.21059 -0.63033 0.20729 -0.63612 C 0.17656 -0.69074 0.15885 -0.74121 0.13628 -0.80162 C 0.11094 -0.86945 0.13455 -0.78542 0.10729 -0.89422 C 0.10503 -0.90348 0.10087 -0.92199 0.10087 -0.92176 C 0.09913 -0.93959 0.09792 -0.95649 0.09444 -0.97362 C 0.09531 -0.99537 0.09132 -1.0176 0.10885 -1.02524 C 0.11858 -1.03403 0.1283 -1.03612 0.13958 -1.04028 C 0.15347 -1.03889 0.16753 -1.03843 0.18142 -1.03612 C 0.20417 -1.03218 0.22448 -1.01528 0.24601 -1.00602 C 0.25087 -1.00162 0.25556 -0.99699 0.26059 -0.99306 C 0.26632 -0.98843 0.27257 -0.98496 0.2783 -0.9801 C 0.29931 -0.96227 0.31701 -0.93843 0.33785 -0.91991 C 0.37969 -0.88264 0.33715 -0.92709 0.39271 -0.86829 C 0.40365 -0.85672 0.41458 -0.84375 0.42188 -0.82755 C 0.42569 -0.81899 0.42986 -0.79954 0.42986 -0.79931 C 0.43351 -0.76459 0.43003 -0.72061 0.41215 -0.6919 C 0.39826 -0.66968 0.40729 -0.68727 0.39444 -0.67037 C 0.38628 -0.65973 0.37986 -0.65162 0.36858 -0.64676 C 0.36372 -0.64746 0.35851 -0.64653 0.35399 -0.64885 C 0.35243 -0.64977 0.35295 -0.65324 0.35243 -0.65533 C 0.35156 -0.65834 0.35069 -0.66135 0.34913 -0.66389 C 0.34549 -0.66968 0.32743 -0.69723 0.32014 -0.70047 C 0.31354 -0.71528 0.30521 -0.72616 0.29757 -0.73936 C 0.28212 -0.76598 0.27066 -0.7963 0.25573 -0.82315 C 0.25122 -0.83125 0.24462 -0.83774 0.24115 -0.84676 C 0.23125 -0.87338 0.21858 -0.89653 0.21059 -0.92431 C 0.20694 -0.95093 0.2026 -0.9801 0.22014 -0.99723 C 0.22431 -1.0125 0.23368 -1.0213 0.24444 -1.02755 C 0.26493 -1.03959 0.28333 -1.04561 0.30573 -1.04885 C 0.31649 -1.04815 0.32726 -1.04838 0.33785 -1.04676 C 0.34444 -1.04561 0.35156 -1.03565 0.35729 -1.03172 C 0.36632 -1.00811 0.35382 -1.03681 0.36701 -1.01875 C 0.36875 -1.01644 0.36858 -1.0125 0.37014 -1.01019 C 0.37188 -1.00741 0.37448 -1.00579 0.37656 -1.00371 C 0.38038 -0.99375 0.3842 -0.98635 0.39115 -0.9801 C 0.40017 -0.9625 0.38837 -0.9838 0.39913 -0.96945 C 0.40243 -0.96505 0.40451 -0.95949 0.40729 -0.9544 C 0.41302 -0.94399 0.4158 -0.93218 0.42188 -0.92199 C 0.43073 -0.88866 0.44028 -0.85672 0.45243 -0.82524 C 0.45469 -0.8132 0.45955 -0.80348 0.46858 -0.79954 C 0.48542 -0.80093 0.49427 -0.79445 0.49913 -0.81459 C 0.50295 -0.8963 0.50087 -0.83889 0.50087 -0.98658 " pathEditMode="relative" rAng="0" ptsTypes="fffffffffffffffffff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-3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/>
          <p:nvPr/>
        </p:nvGraphicFramePr>
        <p:xfrm>
          <a:off x="0" y="1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bulldog\Local Settings\Temporary Internet Files\Content.IE5\GW5ID9PS\MP90044911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two coordinate pairs we chose were (300,30) and (30,300). So using rise over run our slope was -1.</a:t>
            </a:r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u="sng" dirty="0" smtClean="0">
                <a:solidFill>
                  <a:schemeClr val="bg1"/>
                </a:solidFill>
              </a:rPr>
              <a:t>300-30=  270</a:t>
            </a:r>
            <a:r>
              <a:rPr lang="en-US" sz="3600" dirty="0" smtClean="0">
                <a:solidFill>
                  <a:schemeClr val="bg1"/>
                </a:solidFill>
              </a:rPr>
              <a:t>    </a:t>
            </a:r>
            <a:r>
              <a:rPr lang="en-US" sz="4800" dirty="0" smtClean="0">
                <a:solidFill>
                  <a:schemeClr val="bg1"/>
                </a:solidFill>
              </a:rPr>
              <a:t>=-1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30-300= -270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And with y-intercept our b value is 330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bulldog\Local Settings\Temporary Internet Files\Content.IE5\FE9RCQJL\MP9004391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57200" y="4572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With our line of best fit we figured out our slope intercept formula was</a:t>
            </a:r>
          </a:p>
          <a:p>
            <a:r>
              <a:rPr lang="en-US" sz="6000" dirty="0" smtClean="0"/>
              <a:t>		  Y=-1x+330</a:t>
            </a:r>
            <a:endParaRPr lang="en-US" sz="6000" dirty="0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ulldog\Local Settings\Temporary Internet Files\Content.IE5\SZCU0KW0\MP90043913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33400" y="685800"/>
            <a:ext cx="8305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</a:rPr>
              <a:t>Lets just say somebody spent 17 minutes of using technology according to our formula how much physical activity did they do.</a:t>
            </a:r>
            <a:endParaRPr 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Documents and Settings\bulldog\Local Settings\Temporary Internet Files\Content.IE5\W2LUCM8F\MP900439197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304800" y="457200"/>
            <a:ext cx="8382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So according to our formula (Y=-1x+330)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If some one spent 17 minutes using electronics they would spend 313 minutes of exercise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We got this answer because we substituted 17 for x.</a:t>
            </a:r>
          </a:p>
          <a:p>
            <a:endParaRPr lang="en-US" sz="3200" dirty="0" smtClean="0">
              <a:solidFill>
                <a:schemeClr val="bg1"/>
              </a:solidFill>
            </a:endParaRPr>
          </a:p>
          <a:p>
            <a:r>
              <a:rPr lang="en-US" sz="3200" dirty="0" smtClean="0">
                <a:solidFill>
                  <a:schemeClr val="bg1"/>
                </a:solidFill>
              </a:rPr>
              <a:t>			313=-17+330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bulldog\Local Settings\Temporary Internet Files\Content.IE5\GW5ID9PS\MP90031396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815"/>
            <a:ext cx="9144000" cy="688681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0"/>
            <a:ext cx="9144000" cy="600164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We found a weak, negative correlation in our study!</a:t>
            </a:r>
          </a:p>
          <a:p>
            <a:pPr algn="ctr"/>
            <a:endParaRPr lang="en-US" sz="4800" dirty="0" smtClean="0">
              <a:solidFill>
                <a:schemeClr val="bg1"/>
              </a:solidFill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</a:rPr>
              <a:t>So starting at 330 minutes of exercise for an average middle school student, they would lose a minute of exercise for every minute using electronics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2.6|2|1.6|2.1|1.6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421</Words>
  <Application>Microsoft Office PowerPoint</Application>
  <PresentationFormat>On-screen Show (4:3)</PresentationFormat>
  <Paragraphs>222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bulldog</dc:creator>
  <cp:lastModifiedBy>Mason</cp:lastModifiedBy>
  <cp:revision>15</cp:revision>
  <dcterms:created xsi:type="dcterms:W3CDTF">2012-03-13T16:59:26Z</dcterms:created>
  <dcterms:modified xsi:type="dcterms:W3CDTF">2012-03-16T17:34:22Z</dcterms:modified>
</cp:coreProperties>
</file>