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16" r:id="rId2"/>
    <p:sldMasterId id="2147483840" r:id="rId3"/>
    <p:sldMasterId id="2147483864" r:id="rId4"/>
  </p:sldMasterIdLst>
  <p:sldIdLst>
    <p:sldId id="256" r:id="rId5"/>
    <p:sldId id="257" r:id="rId6"/>
    <p:sldId id="260" r:id="rId7"/>
    <p:sldId id="258" r:id="rId8"/>
    <p:sldId id="259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00FFFF"/>
    <a:srgbClr val="6600CC"/>
    <a:srgbClr val="0000FF"/>
    <a:srgbClr val="FFFF00"/>
    <a:srgbClr val="FFFF99"/>
    <a:srgbClr val="FF388C"/>
    <a:srgbClr val="E9E90D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709" autoAdjust="0"/>
  </p:normalViewPr>
  <p:slideViewPr>
    <p:cSldViewPr>
      <p:cViewPr>
        <p:scale>
          <a:sx n="80" d="100"/>
          <a:sy n="80" d="100"/>
        </p:scale>
        <p:origin x="-1326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math%20data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math%20data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/>
            </a:pPr>
            <a:r>
              <a:rPr lang="en-US" dirty="0"/>
              <a:t>Hours a </a:t>
            </a:r>
            <a:r>
              <a:rPr lang="en-US" dirty="0" smtClean="0"/>
              <a:t>day</a:t>
            </a:r>
            <a:r>
              <a:rPr lang="en-US" baseline="0" dirty="0" smtClean="0"/>
              <a:t> vs. # of T.V.s</a:t>
            </a:r>
            <a:endParaRPr lang="en-US" dirty="0"/>
          </a:p>
        </c:rich>
      </c:tx>
      <c:layout/>
      <c:spPr>
        <a:effectLst>
          <a:glow rad="63500">
            <a:schemeClr val="accent1">
              <a:satMod val="175000"/>
              <a:alpha val="40000"/>
            </a:schemeClr>
          </a:glow>
        </a:effectLst>
      </c:spPr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Hours a day spent on the T.V.</c:v>
                </c:pt>
              </c:strCache>
            </c:strRef>
          </c:tx>
          <c:spPr>
            <a:ln w="80010">
              <a:noFill/>
            </a:ln>
            <a:effectLst>
              <a:glow rad="101600">
                <a:srgbClr val="0000FF">
                  <a:alpha val="60000"/>
                </a:srgbClr>
              </a:glow>
            </a:effectLst>
          </c:spPr>
          <c:marker>
            <c:spPr>
              <a:effectLst>
                <a:glow rad="101600">
                  <a:srgbClr val="0000FF">
                    <a:alpha val="60000"/>
                  </a:srgbClr>
                </a:glow>
              </a:effectLst>
            </c:spPr>
          </c:marker>
          <c:xVal>
            <c:numRef>
              <c:f>Sheet1!$B$2:$B$41</c:f>
              <c:numCache>
                <c:formatCode>General</c:formatCode>
                <c:ptCount val="40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  <c:pt idx="10">
                  <c:v>5</c:v>
                </c:pt>
                <c:pt idx="11">
                  <c:v>7</c:v>
                </c:pt>
                <c:pt idx="12">
                  <c:v>3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6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8</c:v>
                </c:pt>
                <c:pt idx="21">
                  <c:v>10</c:v>
                </c:pt>
                <c:pt idx="22">
                  <c:v>4</c:v>
                </c:pt>
                <c:pt idx="23">
                  <c:v>3</c:v>
                </c:pt>
                <c:pt idx="24">
                  <c:v>5</c:v>
                </c:pt>
                <c:pt idx="25">
                  <c:v>3</c:v>
                </c:pt>
                <c:pt idx="26">
                  <c:v>2</c:v>
                </c:pt>
                <c:pt idx="27">
                  <c:v>5</c:v>
                </c:pt>
                <c:pt idx="28">
                  <c:v>3</c:v>
                </c:pt>
                <c:pt idx="29">
                  <c:v>5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11</c:v>
                </c:pt>
                <c:pt idx="34">
                  <c:v>6</c:v>
                </c:pt>
                <c:pt idx="35">
                  <c:v>7</c:v>
                </c:pt>
                <c:pt idx="36">
                  <c:v>7</c:v>
                </c:pt>
                <c:pt idx="37">
                  <c:v>3</c:v>
                </c:pt>
                <c:pt idx="38">
                  <c:v>5</c:v>
                </c:pt>
                <c:pt idx="39">
                  <c:v>3</c:v>
                </c:pt>
              </c:numCache>
            </c:numRef>
          </c:xVal>
          <c:yVal>
            <c:numRef>
              <c:f>Sheet1!$C$2:$C$41</c:f>
              <c:numCache>
                <c:formatCode>General</c:formatCode>
                <c:ptCount val="40"/>
                <c:pt idx="0">
                  <c:v>0.5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2.5</c:v>
                </c:pt>
                <c:pt idx="10">
                  <c:v>2.5</c:v>
                </c:pt>
                <c:pt idx="11">
                  <c:v>5</c:v>
                </c:pt>
                <c:pt idx="12">
                  <c:v>5</c:v>
                </c:pt>
                <c:pt idx="13">
                  <c:v>3</c:v>
                </c:pt>
                <c:pt idx="14">
                  <c:v>4</c:v>
                </c:pt>
                <c:pt idx="15">
                  <c:v>1.5</c:v>
                </c:pt>
                <c:pt idx="16">
                  <c:v>5</c:v>
                </c:pt>
                <c:pt idx="17">
                  <c:v>5</c:v>
                </c:pt>
                <c:pt idx="18">
                  <c:v>3</c:v>
                </c:pt>
                <c:pt idx="19">
                  <c:v>1</c:v>
                </c:pt>
                <c:pt idx="20">
                  <c:v>5</c:v>
                </c:pt>
                <c:pt idx="21">
                  <c:v>0.5</c:v>
                </c:pt>
                <c:pt idx="22">
                  <c:v>1.5</c:v>
                </c:pt>
                <c:pt idx="23">
                  <c:v>0.5</c:v>
                </c:pt>
                <c:pt idx="24">
                  <c:v>2.5</c:v>
                </c:pt>
                <c:pt idx="25">
                  <c:v>3.5</c:v>
                </c:pt>
                <c:pt idx="26">
                  <c:v>0.5</c:v>
                </c:pt>
                <c:pt idx="27">
                  <c:v>5</c:v>
                </c:pt>
                <c:pt idx="28">
                  <c:v>2.5</c:v>
                </c:pt>
                <c:pt idx="29">
                  <c:v>1</c:v>
                </c:pt>
                <c:pt idx="30">
                  <c:v>2</c:v>
                </c:pt>
                <c:pt idx="31">
                  <c:v>3</c:v>
                </c:pt>
                <c:pt idx="32">
                  <c:v>0.5</c:v>
                </c:pt>
                <c:pt idx="33">
                  <c:v>1</c:v>
                </c:pt>
                <c:pt idx="34">
                  <c:v>6</c:v>
                </c:pt>
                <c:pt idx="35">
                  <c:v>2</c:v>
                </c:pt>
                <c:pt idx="36">
                  <c:v>4.5</c:v>
                </c:pt>
                <c:pt idx="37">
                  <c:v>4</c:v>
                </c:pt>
                <c:pt idx="38">
                  <c:v>0.5</c:v>
                </c:pt>
                <c:pt idx="39">
                  <c:v>1</c:v>
                </c:pt>
              </c:numCache>
            </c:numRef>
          </c:yVal>
        </c:ser>
        <c:axId val="86297600"/>
        <c:axId val="50988160"/>
      </c:scatterChart>
      <c:valAx>
        <c:axId val="86297600"/>
        <c:scaling>
          <c:orientation val="minMax"/>
        </c:scaling>
        <c:axPos val="b"/>
        <c:minorGridlines>
          <c:spPr>
            <a:effectLst>
              <a:glow rad="63500">
                <a:srgbClr val="00FFFF">
                  <a:alpha val="40000"/>
                </a:srgbClr>
              </a:glow>
            </a:effectLst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 of T.V.s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spPr>
          <a:effectLst>
            <a:glow rad="63500">
              <a:srgbClr val="00FFFF">
                <a:alpha val="40000"/>
              </a:srgbClr>
            </a:glow>
          </a:effectLst>
        </c:spPr>
        <c:crossAx val="50988160"/>
        <c:crosses val="autoZero"/>
        <c:crossBetween val="midCat"/>
      </c:valAx>
      <c:valAx>
        <c:axId val="50988160"/>
        <c:scaling>
          <c:orientation val="minMax"/>
        </c:scaling>
        <c:axPos val="l"/>
        <c:majorGridlines>
          <c:spPr>
            <a:effectLst>
              <a:glow rad="63500">
                <a:srgbClr val="00FFFF">
                  <a:alpha val="40000"/>
                </a:srgbClr>
              </a:glow>
            </a:effectLst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Hours a day watching</a:t>
                </a:r>
                <a:r>
                  <a:rPr lang="en-US" baseline="0" dirty="0" smtClean="0"/>
                  <a:t> T.V.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spPr>
          <a:effectLst>
            <a:glow rad="63500">
              <a:srgbClr val="00FFFF">
                <a:alpha val="40000"/>
              </a:srgbClr>
            </a:glow>
          </a:effectLst>
        </c:spPr>
        <c:crossAx val="86297600"/>
        <c:crosses val="autoZero"/>
        <c:crossBetween val="midCat"/>
      </c:valAx>
      <c:sp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>
          <a:glow rad="63500">
            <a:schemeClr val="accent1">
              <a:satMod val="175000"/>
              <a:alpha val="40000"/>
            </a:schemeClr>
          </a:glow>
        </a:effectLst>
      </c:spPr>
    </c:plotArea>
    <c:plotVisOnly val="1"/>
  </c:chart>
  <c:spPr>
    <a:gradFill>
      <a:gsLst>
        <a:gs pos="0">
          <a:srgbClr val="FF3399"/>
        </a:gs>
        <a:gs pos="25000">
          <a:srgbClr val="FF6633"/>
        </a:gs>
        <a:gs pos="50000">
          <a:srgbClr val="FFFF00"/>
        </a:gs>
        <a:gs pos="75000">
          <a:srgbClr val="01A78F"/>
        </a:gs>
        <a:gs pos="100000">
          <a:srgbClr val="3366FF"/>
        </a:gs>
      </a:gsLst>
      <a:lin ang="5400000" scaled="0"/>
    </a:gradFill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title>
      <c:tx>
        <c:rich>
          <a:bodyPr/>
          <a:lstStyle/>
          <a:p>
            <a:pPr>
              <a:defRPr/>
            </a:pPr>
            <a:r>
              <a:rPr lang="en-US" dirty="0"/>
              <a:t>Hours a </a:t>
            </a:r>
            <a:r>
              <a:rPr lang="en-US" dirty="0" smtClean="0"/>
              <a:t>day</a:t>
            </a:r>
            <a:r>
              <a:rPr lang="en-US" baseline="0" dirty="0" smtClean="0"/>
              <a:t> vs. # of T.V.s</a:t>
            </a:r>
            <a:endParaRPr lang="en-US" dirty="0"/>
          </a:p>
        </c:rich>
      </c:tx>
      <c:layout/>
      <c:spPr>
        <a:effectLst>
          <a:glow rad="63500">
            <a:schemeClr val="accent1">
              <a:satMod val="175000"/>
              <a:alpha val="40000"/>
            </a:schemeClr>
          </a:glow>
        </a:effectLst>
      </c:spPr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Hours a day spent on the T.V.</c:v>
                </c:pt>
              </c:strCache>
            </c:strRef>
          </c:tx>
          <c:spPr>
            <a:ln w="80010">
              <a:noFill/>
            </a:ln>
            <a:effectLst>
              <a:glow rad="101600">
                <a:srgbClr val="0000FF">
                  <a:alpha val="60000"/>
                </a:srgbClr>
              </a:glow>
            </a:effectLst>
          </c:spPr>
          <c:marker>
            <c:spPr>
              <a:effectLst>
                <a:glow rad="101600">
                  <a:srgbClr val="0000FF">
                    <a:alpha val="60000"/>
                  </a:srgbClr>
                </a:glow>
              </a:effectLst>
            </c:spPr>
          </c:marker>
          <c:xVal>
            <c:numRef>
              <c:f>Sheet1!$B$2:$B$41</c:f>
              <c:numCache>
                <c:formatCode>General</c:formatCode>
                <c:ptCount val="40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  <c:pt idx="10">
                  <c:v>5</c:v>
                </c:pt>
                <c:pt idx="11">
                  <c:v>7</c:v>
                </c:pt>
                <c:pt idx="12">
                  <c:v>3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6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8</c:v>
                </c:pt>
                <c:pt idx="21">
                  <c:v>10</c:v>
                </c:pt>
                <c:pt idx="22">
                  <c:v>4</c:v>
                </c:pt>
                <c:pt idx="23">
                  <c:v>3</c:v>
                </c:pt>
                <c:pt idx="24">
                  <c:v>5</c:v>
                </c:pt>
                <c:pt idx="25">
                  <c:v>3</c:v>
                </c:pt>
                <c:pt idx="26">
                  <c:v>2</c:v>
                </c:pt>
                <c:pt idx="27">
                  <c:v>5</c:v>
                </c:pt>
                <c:pt idx="28">
                  <c:v>3</c:v>
                </c:pt>
                <c:pt idx="29">
                  <c:v>5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11</c:v>
                </c:pt>
                <c:pt idx="34">
                  <c:v>6</c:v>
                </c:pt>
                <c:pt idx="35">
                  <c:v>7</c:v>
                </c:pt>
                <c:pt idx="36">
                  <c:v>7</c:v>
                </c:pt>
                <c:pt idx="37">
                  <c:v>3</c:v>
                </c:pt>
                <c:pt idx="38">
                  <c:v>5</c:v>
                </c:pt>
                <c:pt idx="39">
                  <c:v>3</c:v>
                </c:pt>
              </c:numCache>
            </c:numRef>
          </c:xVal>
          <c:yVal>
            <c:numRef>
              <c:f>Sheet1!$C$2:$C$41</c:f>
              <c:numCache>
                <c:formatCode>General</c:formatCode>
                <c:ptCount val="40"/>
                <c:pt idx="0">
                  <c:v>0.5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2.5</c:v>
                </c:pt>
                <c:pt idx="10">
                  <c:v>2.5</c:v>
                </c:pt>
                <c:pt idx="11">
                  <c:v>5</c:v>
                </c:pt>
                <c:pt idx="12">
                  <c:v>5</c:v>
                </c:pt>
                <c:pt idx="13">
                  <c:v>3</c:v>
                </c:pt>
                <c:pt idx="14">
                  <c:v>4</c:v>
                </c:pt>
                <c:pt idx="15">
                  <c:v>1.5</c:v>
                </c:pt>
                <c:pt idx="16">
                  <c:v>5</c:v>
                </c:pt>
                <c:pt idx="17">
                  <c:v>5</c:v>
                </c:pt>
                <c:pt idx="18">
                  <c:v>3</c:v>
                </c:pt>
                <c:pt idx="19">
                  <c:v>1</c:v>
                </c:pt>
                <c:pt idx="20">
                  <c:v>5</c:v>
                </c:pt>
                <c:pt idx="21">
                  <c:v>0.5</c:v>
                </c:pt>
                <c:pt idx="22">
                  <c:v>1.5</c:v>
                </c:pt>
                <c:pt idx="23">
                  <c:v>0.5</c:v>
                </c:pt>
                <c:pt idx="24">
                  <c:v>2.5</c:v>
                </c:pt>
                <c:pt idx="25">
                  <c:v>3.5</c:v>
                </c:pt>
                <c:pt idx="26">
                  <c:v>0.5</c:v>
                </c:pt>
                <c:pt idx="27">
                  <c:v>5</c:v>
                </c:pt>
                <c:pt idx="28">
                  <c:v>2.5</c:v>
                </c:pt>
                <c:pt idx="29">
                  <c:v>1</c:v>
                </c:pt>
                <c:pt idx="30">
                  <c:v>2</c:v>
                </c:pt>
                <c:pt idx="31">
                  <c:v>3</c:v>
                </c:pt>
                <c:pt idx="32">
                  <c:v>0.5</c:v>
                </c:pt>
                <c:pt idx="33">
                  <c:v>1</c:v>
                </c:pt>
                <c:pt idx="34">
                  <c:v>6</c:v>
                </c:pt>
                <c:pt idx="35">
                  <c:v>2</c:v>
                </c:pt>
                <c:pt idx="36">
                  <c:v>4.5</c:v>
                </c:pt>
                <c:pt idx="37">
                  <c:v>4</c:v>
                </c:pt>
                <c:pt idx="38">
                  <c:v>0.5</c:v>
                </c:pt>
                <c:pt idx="39">
                  <c:v>1</c:v>
                </c:pt>
              </c:numCache>
            </c:numRef>
          </c:yVal>
        </c:ser>
        <c:axId val="51016064"/>
        <c:axId val="51018368"/>
      </c:scatterChart>
      <c:valAx>
        <c:axId val="51016064"/>
        <c:scaling>
          <c:orientation val="minMax"/>
        </c:scaling>
        <c:axPos val="b"/>
        <c:minorGridlines>
          <c:spPr>
            <a:effectLst>
              <a:glow rad="63500">
                <a:srgbClr val="00FFFF">
                  <a:alpha val="40000"/>
                </a:srgbClr>
              </a:glow>
            </a:effectLst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 of T.V.s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spPr>
          <a:effectLst>
            <a:glow rad="63500">
              <a:srgbClr val="00FFFF">
                <a:alpha val="40000"/>
              </a:srgbClr>
            </a:glow>
          </a:effectLst>
        </c:spPr>
        <c:crossAx val="51018368"/>
        <c:crosses val="autoZero"/>
        <c:crossBetween val="midCat"/>
      </c:valAx>
      <c:valAx>
        <c:axId val="51018368"/>
        <c:scaling>
          <c:orientation val="minMax"/>
        </c:scaling>
        <c:axPos val="l"/>
        <c:majorGridlines>
          <c:spPr>
            <a:effectLst>
              <a:glow rad="63500">
                <a:srgbClr val="00FFFF">
                  <a:alpha val="40000"/>
                </a:srgbClr>
              </a:glow>
            </a:effectLst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Hours a day watching</a:t>
                </a:r>
                <a:r>
                  <a:rPr lang="en-US" baseline="0" dirty="0" smtClean="0"/>
                  <a:t> T.V.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spPr>
          <a:effectLst>
            <a:glow rad="63500">
              <a:srgbClr val="00FFFF">
                <a:alpha val="40000"/>
              </a:srgbClr>
            </a:glow>
          </a:effectLst>
        </c:spPr>
        <c:crossAx val="51016064"/>
        <c:crosses val="autoZero"/>
        <c:crossBetween val="midCat"/>
      </c:valAx>
      <c:sp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>
          <a:glow rad="63500">
            <a:schemeClr val="accent1">
              <a:satMod val="175000"/>
              <a:alpha val="40000"/>
            </a:schemeClr>
          </a:glow>
        </a:effectLst>
      </c:spPr>
    </c:plotArea>
    <c:plotVisOnly val="1"/>
  </c:chart>
  <c:spPr>
    <a:gradFill flip="none" rotWithShape="1">
      <a:gsLst>
        <a:gs pos="0">
          <a:srgbClr val="A603AB"/>
        </a:gs>
        <a:gs pos="21001">
          <a:srgbClr val="0819FB"/>
        </a:gs>
        <a:gs pos="35001">
          <a:srgbClr val="1A8D48"/>
        </a:gs>
        <a:gs pos="52000">
          <a:srgbClr val="FFFF00"/>
        </a:gs>
        <a:gs pos="73000">
          <a:srgbClr val="EE3F17"/>
        </a:gs>
        <a:gs pos="88000">
          <a:srgbClr val="E81766"/>
        </a:gs>
        <a:gs pos="100000">
          <a:srgbClr val="A603AB"/>
        </a:gs>
      </a:gsLst>
      <a:lin ang="5400000" scaled="0"/>
      <a:tileRect t="-100000" r="-100000"/>
    </a:gra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958F-CA35-439F-A3A3-E9288AA08254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90003-BEB5-4BD9-871C-F7B78E320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267207">
            <a:off x="-6427123" y="1806119"/>
            <a:ext cx="5791200" cy="341632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Number of T.V.’s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Vs.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Hours of Watching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3429000"/>
            <a:ext cx="381737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By: </a:t>
            </a:r>
            <a:r>
              <a:rPr lang="en-US" sz="36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Camryn</a:t>
            </a:r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Holly,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Hannah Chrome,</a:t>
            </a:r>
          </a:p>
          <a:p>
            <a:pPr algn="ctr"/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Makayla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Hostetler,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&amp; Emily </a:t>
            </a:r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Harns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314" name="Picture 2" descr="C:\Documents and Settings\bulldog\Local Settings\Temporary Internet Files\Content.IE5\TL7TH6GQ\MP910217037[1].png"/>
          <p:cNvPicPr>
            <a:picLocks noChangeAspect="1" noChangeArrowheads="1"/>
          </p:cNvPicPr>
          <p:nvPr/>
        </p:nvPicPr>
        <p:blipFill>
          <a:blip r:embed="rId2" cstate="print"/>
          <a:srcRect l="2247" r="7865" b="13108"/>
          <a:stretch>
            <a:fillRect/>
          </a:stretch>
        </p:blipFill>
        <p:spPr bwMode="auto">
          <a:xfrm flipH="1">
            <a:off x="5791200" y="152400"/>
            <a:ext cx="3048000" cy="2209800"/>
          </a:xfrm>
          <a:prstGeom prst="rect">
            <a:avLst/>
          </a:prstGeom>
          <a:noFill/>
          <a:ln w="76200">
            <a:solidFill>
              <a:schemeClr val="tx2"/>
            </a:solidFill>
            <a:prstDash val="solid"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61 -0.0419 C 0.36354 -0.08704 0.30052 -0.04769 0.49236 -0.05046 C 0.50694 -0.05625 0.51927 -0.05995 0.53454 -0.06157 C 0.54913 -0.06875 0.53038 -0.06019 0.55937 -0.06736 C 0.56857 -0.06968 0.57743 -0.07639 0.58697 -0.0787 C 0.59809 -0.08588 0.61059 -0.08727 0.62204 -0.09306 C 0.625 -0.09444 0.62777 -0.09676 0.63072 -0.09861 C 0.63211 -0.09954 0.63506 -0.10139 0.63506 -0.10116 C 0.68211 -0.0912 0.6585 -0.09306 0.74461 -0.09306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997" y="2967335"/>
            <a:ext cx="7788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Thanks for watching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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l_fi" descr="http://static.ddmcdn.com/gif/lcd_tvs_hp_slc3760n_products.jpg"/>
          <p:cNvPicPr/>
          <p:nvPr/>
        </p:nvPicPr>
        <p:blipFill>
          <a:blip r:embed="rId2" cstate="print"/>
          <a:srcRect t="8526" b="7659"/>
          <a:stretch>
            <a:fillRect/>
          </a:stretch>
        </p:blipFill>
        <p:spPr bwMode="auto">
          <a:xfrm>
            <a:off x="1447800" y="1600200"/>
            <a:ext cx="6300787" cy="49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rgbClr val="00FFFF">
                <a:alpha val="60000"/>
              </a:srgbClr>
            </a:glow>
          </a:effectLst>
        </p:spPr>
      </p:pic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905000" y="2057400"/>
            <a:ext cx="5334000" cy="318135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Text Box 3" descr="Blue tissue paper"/>
          <p:cNvSpPr txBox="1">
            <a:spLocks noChangeArrowheads="1"/>
          </p:cNvSpPr>
          <p:nvPr/>
        </p:nvSpPr>
        <p:spPr bwMode="auto">
          <a:xfrm>
            <a:off x="1905001" y="2057400"/>
            <a:ext cx="5410200" cy="3429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FFFFFF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</a:rPr>
              <a:t>There is a weak, positive correlation between the number of T.V.s a person has in their house and the number of hours a day they spend on the T.V.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81000"/>
            <a:ext cx="5873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Our Hypothesis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066800"/>
            <a:ext cx="7772400" cy="4401205"/>
          </a:xfrm>
          <a:prstGeom prst="rect">
            <a:avLst/>
          </a:prstGeom>
          <a:ln w="76200"/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Name:__________________________________</a:t>
            </a:r>
          </a:p>
          <a:p>
            <a:endParaRPr lang="en-US" sz="2800" dirty="0" smtClean="0"/>
          </a:p>
          <a:p>
            <a:r>
              <a:rPr lang="en-US" sz="2800" dirty="0" smtClean="0"/>
              <a:t>Please fill out the following information:</a:t>
            </a:r>
          </a:p>
          <a:p>
            <a:endParaRPr lang="en-US" sz="2800" dirty="0" smtClean="0"/>
          </a:p>
          <a:p>
            <a:r>
              <a:rPr lang="en-US" sz="2800" dirty="0" smtClean="0"/>
              <a:t>1.)How </a:t>
            </a:r>
            <a:r>
              <a:rPr lang="en-US" sz="2800" smtClean="0"/>
              <a:t>many </a:t>
            </a:r>
            <a:r>
              <a:rPr lang="en-US" sz="2800" smtClean="0"/>
              <a:t>T.V.s </a:t>
            </a:r>
            <a:r>
              <a:rPr lang="en-US" sz="2800" dirty="0" smtClean="0"/>
              <a:t>do you have in your house?__________________</a:t>
            </a:r>
          </a:p>
          <a:p>
            <a:endParaRPr lang="en-US" sz="2800" dirty="0" smtClean="0"/>
          </a:p>
          <a:p>
            <a:r>
              <a:rPr lang="en-US" sz="2800" dirty="0" smtClean="0"/>
              <a:t>2.)How many hours a day do you spend on your T.V.? (</a:t>
            </a:r>
            <a:r>
              <a:rPr lang="en-US" sz="2800" dirty="0" err="1" smtClean="0"/>
              <a:t>Wii</a:t>
            </a:r>
            <a:r>
              <a:rPr lang="en-US" sz="2800" dirty="0" smtClean="0"/>
              <a:t>, X-box, watching shows, etc.)______________________________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819400" y="152400"/>
            <a:ext cx="6324600" cy="92333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Our Polling Tool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0"/>
          <a:ext cx="7315200" cy="7528560"/>
        </p:xfrm>
        <a:graphic>
          <a:graphicData uri="http://schemas.openxmlformats.org/drawingml/2006/table">
            <a:tbl>
              <a:tblPr/>
              <a:tblGrid>
                <a:gridCol w="480616"/>
                <a:gridCol w="2657894"/>
                <a:gridCol w="4176690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933FF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9933FF"/>
                          </a:solidFill>
                          <a:latin typeface="Calibri"/>
                        </a:rPr>
                        <a:t>                                 # </a:t>
                      </a:r>
                      <a:r>
                        <a:rPr lang="en-US" sz="1200" b="1" i="0" u="none" strike="noStrike" dirty="0">
                          <a:solidFill>
                            <a:srgbClr val="9933FF"/>
                          </a:solidFill>
                          <a:latin typeface="Calibri"/>
                        </a:rPr>
                        <a:t>of T.V.s in a house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9933FF"/>
                          </a:solidFill>
                          <a:latin typeface="Calibri"/>
                        </a:rPr>
                        <a:t>Hours a day spent on the T.V.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Abigail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Michael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Jacob 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Austin 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Brett 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 P.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Rachel 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Chris 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Dylan T.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Jayden 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Brittney 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Will M.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J.J.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Ashlynn 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Julia 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Jessica L.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 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Jacob 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Vonya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Chandler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Adam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Claire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Nathan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Austin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Taylor L.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Abbey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Emily 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Rachel W.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Jonni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Garret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93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16200000">
            <a:off x="-1294374" y="2742174"/>
            <a:ext cx="3816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Our Data List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81534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 rot="5400000">
            <a:off x="7010008" y="3505592"/>
            <a:ext cx="6867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Correlation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=None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-3973204" y="2677803"/>
            <a:ext cx="600491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But if there was a correlation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it would be: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-1630756" y="-3703244"/>
            <a:ext cx="5404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Weak, Positive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-4876800" y="1905000"/>
            <a:ext cx="4495800" cy="533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191000" y="3124200"/>
            <a:ext cx="4495800" cy="369332"/>
            <a:chOff x="5334000" y="8001000"/>
            <a:chExt cx="4495800" cy="3693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334000" y="8229600"/>
              <a:ext cx="2133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391400" y="80010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6600CC"/>
                  </a:solidFill>
                </a:rPr>
                <a:t>Line of Best Fit</a:t>
              </a:r>
              <a:endParaRPr lang="en-US" dirty="0">
                <a:solidFill>
                  <a:srgbClr val="6600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-0.08519 C -0.10434 -0.08519 -0.15278 -0.08519 -0.20121 -0.08519 " pathEditMode="relative" ptsTypes="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08 0.02176 C 0.14289 0.02986 0.1323 0.02361 0.15226 0.02986 C 0.16493 0.0338 0.1625 0.03496 0.17657 0.04005 C 0.18629 0.04352 0.19688 0.04422 0.2066 0.04607 C 0.2533 0.04283 0.29011 0.04491 0.33264 0.02986 C 0.35782 0.02084 0.38004 -0.00254 0.4007 -0.02268 C 0.44723 -0.06828 0.48993 -0.12152 0.50226 -0.20046 C 0.50174 -0.21458 0.50243 -0.22893 0.5007 -0.24282 C 0.50035 -0.2456 0.49757 -0.24676 0.49618 -0.24884 C 0.49445 -0.25139 0.49358 -0.25463 0.49167 -0.25694 C 0.47639 -0.27546 0.44914 -0.28657 0.42934 -0.29328 C 0.42188 -0.29259 0.41424 -0.29282 0.4066 -0.2912 C 0.39792 -0.28935 0.40209 -0.28796 0.39931 -0.28125 C 0.38785 -0.25463 0.39948 -0.28518 0.39167 -0.26898 C 0.38646 -0.25879 0.38386 -0.24814 0.38108 -0.2368 C 0.38143 -0.22407 0.38125 -0.21111 0.38264 -0.19838 C 0.38351 -0.18703 0.39063 -0.17569 0.39462 -0.16597 C 0.41302 -0.11944 0.43611 -0.0743 0.46441 -0.0368 C 0.47431 -0.02338 0.48716 -0.01666 0.49775 -0.00439 C 0.51493 0.01528 0.53768 0.04399 0.5599 0.05209 C 0.56997 0.05973 0.58195 0.06875 0.59323 0.07246 C 0.60625 0.07686 0.6224 0.07686 0.63559 0.07848 C 0.67448 0.07778 0.7132 0.07778 0.75226 0.07639 C 0.76997 0.0757 0.78941 0.06736 0.80677 0.06227 C 0.8349 0.05417 0.86459 0.04561 0.89323 0.04213 C 0.9 0.03982 0.90573 0.0375 0.91285 0.03611 C 0.9257 0.0301 0.93907 0.02755 0.95226 0.02385 C 0.96667 0.01991 0.97969 0.01551 0.99445 0.01389 C 1.00955 0.00718 1.02639 0.00973 1.0415 0.00973 " pathEditMode="relative" rAng="0" ptsTypes="ffffffffffffffffffffffffffff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0.47269 C 0.00295 0.50811 0.0158 0.56088 0.03021 0.5919 C 0.0493 0.63334 0.06649 0.6551 0.08802 0.69028 C 0.10677 0.72084 0.12691 0.75741 0.15121 0.78149 C 0.17291 0.80278 0.196 0.82223 0.21701 0.84468 C 0.23038 0.8588 0.25607 0.88727 0.27222 0.89723 C 0.27708 0.90024 0.28281 0.89954 0.28802 0.9007 C 0.33437 0.93913 0.28038 0.89723 0.3618 0.94283 C 0.37847 0.95209 0.39514 0.96158 0.4118 0.97084 C 0.43541 0.98403 0.46163 0.99028 0.48541 1.00255 C 0.49271 1.00625 0.49896 1.0132 0.50642 1.01644 C 0.53559 1.0294 0.56823 1.03311 0.59861 1.0375 C 0.6408 1.05186 0.68489 1.0544 0.7276 1.06575 C 0.75486 1.06436 0.78437 1.07362 0.8092 1.05857 C 0.81493 1.0551 0.81909 1.04723 0.825 1.04468 C 0.83663 1.03959 0.83038 1.04283 0.8434 1.03403 C 0.84514 1.03056 0.84861 1.02362 0.84861 1.02362 " pathEditMode="relative" ptsTypes="ffffffffffffffff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0.14445 L 0.74167 -0.1777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852995">
            <a:off x="-584030" y="837815"/>
            <a:ext cx="5562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Our Calculations</a:t>
            </a:r>
            <a:endParaRPr lang="en-US" sz="5400" b="0" cap="none" spc="0" dirty="0">
              <a:ln w="18415" cmpd="sng">
                <a:solidFill>
                  <a:srgbClr val="FFFF66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667000" y="1905000"/>
            <a:ext cx="6019800" cy="3886200"/>
          </a:xfrm>
          <a:prstGeom prst="star5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3581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Y=1x-2</a:t>
            </a:r>
            <a:endParaRPr lang="en-US" sz="5400" dirty="0"/>
          </a:p>
        </p:txBody>
      </p:sp>
      <p:sp>
        <p:nvSpPr>
          <p:cNvPr id="8" name="5-Point Star 7"/>
          <p:cNvSpPr/>
          <p:nvPr/>
        </p:nvSpPr>
        <p:spPr>
          <a:xfrm>
            <a:off x="6248400" y="381000"/>
            <a:ext cx="457200" cy="304800"/>
          </a:xfrm>
          <a:prstGeom prst="star5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3810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points:</a:t>
            </a:r>
          </a:p>
          <a:p>
            <a:r>
              <a:rPr lang="en-US" dirty="0" smtClean="0"/>
              <a:t>       ~3,1</a:t>
            </a:r>
          </a:p>
          <a:p>
            <a:r>
              <a:rPr lang="en-US" dirty="0" smtClean="0"/>
              <a:t>       ~4,2</a:t>
            </a:r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457200" y="3657600"/>
            <a:ext cx="457200" cy="304800"/>
          </a:xfrm>
          <a:prstGeom prst="star5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3657601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process:</a:t>
            </a:r>
          </a:p>
          <a:p>
            <a:r>
              <a:rPr lang="en-US" dirty="0" smtClean="0"/>
              <a:t>1.)    2-1=      1     </a:t>
            </a:r>
          </a:p>
          <a:p>
            <a:r>
              <a:rPr lang="en-US" dirty="0" smtClean="0"/>
              <a:t>         4-3=      1    </a:t>
            </a:r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7800" y="4267200"/>
            <a:ext cx="4572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33600" y="4267200"/>
            <a:ext cx="2286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0600" y="46482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2.)  2=4(1)+b</a:t>
            </a:r>
          </a:p>
          <a:p>
            <a:r>
              <a:rPr lang="en-US" dirty="0" smtClean="0"/>
              <a:t>3.)  2=  4 + b</a:t>
            </a:r>
          </a:p>
          <a:p>
            <a:r>
              <a:rPr lang="en-US" dirty="0" smtClean="0"/>
              <a:t>     -4   -4</a:t>
            </a:r>
          </a:p>
          <a:p>
            <a:r>
              <a:rPr lang="en-US" dirty="0" smtClean="0"/>
              <a:t>4.) -2=b                 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219200" y="54864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9153731">
            <a:off x="-730662" y="1619828"/>
            <a:ext cx="64776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prediction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28956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If you have 13 T.V.s in your house, based on our formula (y=1x-2) you would watch 11 hours of T.V. a day.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1146" y="0"/>
            <a:ext cx="91951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Middle school students expected behavior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http://abagond.files.wordpress.com/2010/06/stick-figure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57200"/>
            <a:ext cx="2590800" cy="62179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1371600"/>
            <a:ext cx="266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For every 4 T.V.s a middle school student has…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447800"/>
            <a:ext cx="335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They will watch 2 hours of T.V. each day.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</TotalTime>
  <Words>431</Words>
  <Application>Microsoft Office PowerPoint</Application>
  <PresentationFormat>On-screen Show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Flow</vt:lpstr>
      <vt:lpstr>Opulent</vt:lpstr>
      <vt:lpstr>Verve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Mason</dc:creator>
  <cp:lastModifiedBy>Michelle</cp:lastModifiedBy>
  <cp:revision>39</cp:revision>
  <dcterms:created xsi:type="dcterms:W3CDTF">2012-03-16T15:57:25Z</dcterms:created>
  <dcterms:modified xsi:type="dcterms:W3CDTF">2012-03-17T17:38:39Z</dcterms:modified>
</cp:coreProperties>
</file>