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00CCFF"/>
    <a:srgbClr val="00CC99"/>
    <a:srgbClr val="00FFCC"/>
    <a:srgbClr val="0066FF"/>
    <a:srgbClr val="00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660"/>
  </p:normalViewPr>
  <p:slideViewPr>
    <p:cSldViewPr>
      <p:cViewPr>
        <p:scale>
          <a:sx n="70" d="100"/>
          <a:sy n="70" d="100"/>
        </p:scale>
        <p:origin x="-11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E:\Math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0"/>
  <c:chart>
    <c:title>
      <c:tx>
        <c:rich>
          <a:bodyPr/>
          <a:lstStyle/>
          <a:p>
            <a:pPr>
              <a:defRPr>
                <a:ln w="127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defRPr>
            </a:pPr>
            <a:r>
              <a:rPr lang="en-US">
                <a:ln w="127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rPr>
              <a:t>Math Grade vs. Hours of Sports</a:t>
            </a:r>
          </a:p>
        </c:rich>
      </c:tx>
      <c:layout/>
      <c:spPr>
        <a:noFill/>
      </c:spPr>
    </c:title>
    <c:plotArea>
      <c:layout/>
      <c:scatterChart>
        <c:scatterStyle val="lineMarker"/>
        <c:ser>
          <c:idx val="0"/>
          <c:order val="0"/>
          <c:spPr>
            <a:ln w="47625">
              <a:noFill/>
            </a:ln>
          </c:spPr>
          <c:xVal>
            <c:numRef>
              <c:f>Sheet1!$A$2:$A$61</c:f>
              <c:numCache>
                <c:formatCode>General</c:formatCode>
                <c:ptCount val="60"/>
                <c:pt idx="0">
                  <c:v>4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1.5</c:v>
                </c:pt>
                <c:pt idx="6">
                  <c:v>1.5</c:v>
                </c:pt>
                <c:pt idx="7">
                  <c:v>0</c:v>
                </c:pt>
                <c:pt idx="8">
                  <c:v>3</c:v>
                </c:pt>
                <c:pt idx="9">
                  <c:v>1</c:v>
                </c:pt>
                <c:pt idx="10">
                  <c:v>4</c:v>
                </c:pt>
                <c:pt idx="11">
                  <c:v>1</c:v>
                </c:pt>
                <c:pt idx="12">
                  <c:v>2</c:v>
                </c:pt>
                <c:pt idx="13">
                  <c:v>4</c:v>
                </c:pt>
                <c:pt idx="14">
                  <c:v>3</c:v>
                </c:pt>
                <c:pt idx="15">
                  <c:v>6</c:v>
                </c:pt>
                <c:pt idx="16">
                  <c:v>2</c:v>
                </c:pt>
                <c:pt idx="17">
                  <c:v>4</c:v>
                </c:pt>
                <c:pt idx="18">
                  <c:v>3</c:v>
                </c:pt>
                <c:pt idx="19">
                  <c:v>2.5</c:v>
                </c:pt>
                <c:pt idx="20">
                  <c:v>1</c:v>
                </c:pt>
                <c:pt idx="21">
                  <c:v>4</c:v>
                </c:pt>
                <c:pt idx="22">
                  <c:v>0</c:v>
                </c:pt>
                <c:pt idx="23">
                  <c:v>3</c:v>
                </c:pt>
                <c:pt idx="24">
                  <c:v>2.5</c:v>
                </c:pt>
                <c:pt idx="25">
                  <c:v>2</c:v>
                </c:pt>
                <c:pt idx="26">
                  <c:v>0</c:v>
                </c:pt>
                <c:pt idx="27">
                  <c:v>2</c:v>
                </c:pt>
                <c:pt idx="28">
                  <c:v>2</c:v>
                </c:pt>
                <c:pt idx="29">
                  <c:v>0</c:v>
                </c:pt>
                <c:pt idx="30">
                  <c:v>1.5</c:v>
                </c:pt>
                <c:pt idx="31">
                  <c:v>1</c:v>
                </c:pt>
                <c:pt idx="32">
                  <c:v>1</c:v>
                </c:pt>
                <c:pt idx="33">
                  <c:v>5</c:v>
                </c:pt>
                <c:pt idx="34">
                  <c:v>3</c:v>
                </c:pt>
                <c:pt idx="35">
                  <c:v>1.5</c:v>
                </c:pt>
                <c:pt idx="36">
                  <c:v>1.5</c:v>
                </c:pt>
                <c:pt idx="37">
                  <c:v>1</c:v>
                </c:pt>
                <c:pt idx="38">
                  <c:v>2.5</c:v>
                </c:pt>
                <c:pt idx="39">
                  <c:v>3</c:v>
                </c:pt>
                <c:pt idx="40">
                  <c:v>1</c:v>
                </c:pt>
                <c:pt idx="41">
                  <c:v>3</c:v>
                </c:pt>
                <c:pt idx="42">
                  <c:v>0.5</c:v>
                </c:pt>
                <c:pt idx="43">
                  <c:v>3</c:v>
                </c:pt>
                <c:pt idx="44">
                  <c:v>2</c:v>
                </c:pt>
                <c:pt idx="45">
                  <c:v>3</c:v>
                </c:pt>
                <c:pt idx="46">
                  <c:v>3</c:v>
                </c:pt>
                <c:pt idx="47">
                  <c:v>3</c:v>
                </c:pt>
                <c:pt idx="48">
                  <c:v>1</c:v>
                </c:pt>
                <c:pt idx="49">
                  <c:v>2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4</c:v>
                </c:pt>
                <c:pt idx="55">
                  <c:v>1</c:v>
                </c:pt>
                <c:pt idx="56">
                  <c:v>1.5</c:v>
                </c:pt>
                <c:pt idx="57">
                  <c:v>3</c:v>
                </c:pt>
                <c:pt idx="58">
                  <c:v>1</c:v>
                </c:pt>
                <c:pt idx="59">
                  <c:v>2</c:v>
                </c:pt>
              </c:numCache>
            </c:numRef>
          </c:xVal>
          <c:yVal>
            <c:numRef>
              <c:f>Sheet1!$B$2:$B$61</c:f>
              <c:numCache>
                <c:formatCode>General</c:formatCode>
                <c:ptCount val="60"/>
                <c:pt idx="0">
                  <c:v>93</c:v>
                </c:pt>
                <c:pt idx="1">
                  <c:v>74</c:v>
                </c:pt>
                <c:pt idx="2">
                  <c:v>97</c:v>
                </c:pt>
                <c:pt idx="3">
                  <c:v>87</c:v>
                </c:pt>
                <c:pt idx="4">
                  <c:v>83</c:v>
                </c:pt>
                <c:pt idx="5">
                  <c:v>97</c:v>
                </c:pt>
                <c:pt idx="6">
                  <c:v>100</c:v>
                </c:pt>
                <c:pt idx="7">
                  <c:v>98</c:v>
                </c:pt>
                <c:pt idx="8">
                  <c:v>87</c:v>
                </c:pt>
                <c:pt idx="9">
                  <c:v>91</c:v>
                </c:pt>
                <c:pt idx="10">
                  <c:v>99</c:v>
                </c:pt>
                <c:pt idx="11">
                  <c:v>89</c:v>
                </c:pt>
                <c:pt idx="12">
                  <c:v>85</c:v>
                </c:pt>
                <c:pt idx="13">
                  <c:v>97</c:v>
                </c:pt>
                <c:pt idx="14">
                  <c:v>85</c:v>
                </c:pt>
                <c:pt idx="15">
                  <c:v>98</c:v>
                </c:pt>
                <c:pt idx="16">
                  <c:v>94</c:v>
                </c:pt>
                <c:pt idx="17">
                  <c:v>95</c:v>
                </c:pt>
                <c:pt idx="18">
                  <c:v>96</c:v>
                </c:pt>
                <c:pt idx="19">
                  <c:v>97</c:v>
                </c:pt>
                <c:pt idx="20">
                  <c:v>86</c:v>
                </c:pt>
                <c:pt idx="21">
                  <c:v>96</c:v>
                </c:pt>
                <c:pt idx="22">
                  <c:v>76</c:v>
                </c:pt>
                <c:pt idx="23">
                  <c:v>100</c:v>
                </c:pt>
                <c:pt idx="24">
                  <c:v>99</c:v>
                </c:pt>
                <c:pt idx="25">
                  <c:v>95</c:v>
                </c:pt>
                <c:pt idx="26">
                  <c:v>88</c:v>
                </c:pt>
                <c:pt idx="27">
                  <c:v>95</c:v>
                </c:pt>
                <c:pt idx="28">
                  <c:v>92</c:v>
                </c:pt>
                <c:pt idx="29">
                  <c:v>88</c:v>
                </c:pt>
                <c:pt idx="30">
                  <c:v>89</c:v>
                </c:pt>
                <c:pt idx="31">
                  <c:v>97</c:v>
                </c:pt>
                <c:pt idx="32">
                  <c:v>100</c:v>
                </c:pt>
                <c:pt idx="33">
                  <c:v>100</c:v>
                </c:pt>
                <c:pt idx="34">
                  <c:v>89</c:v>
                </c:pt>
                <c:pt idx="35">
                  <c:v>96</c:v>
                </c:pt>
                <c:pt idx="36">
                  <c:v>97</c:v>
                </c:pt>
                <c:pt idx="37">
                  <c:v>81</c:v>
                </c:pt>
                <c:pt idx="38">
                  <c:v>98</c:v>
                </c:pt>
                <c:pt idx="39">
                  <c:v>95</c:v>
                </c:pt>
                <c:pt idx="40">
                  <c:v>98</c:v>
                </c:pt>
                <c:pt idx="41">
                  <c:v>96</c:v>
                </c:pt>
                <c:pt idx="42">
                  <c:v>92</c:v>
                </c:pt>
                <c:pt idx="43">
                  <c:v>102</c:v>
                </c:pt>
                <c:pt idx="44">
                  <c:v>100</c:v>
                </c:pt>
                <c:pt idx="45">
                  <c:v>89</c:v>
                </c:pt>
                <c:pt idx="46">
                  <c:v>96</c:v>
                </c:pt>
                <c:pt idx="47">
                  <c:v>98</c:v>
                </c:pt>
                <c:pt idx="48">
                  <c:v>98</c:v>
                </c:pt>
                <c:pt idx="49">
                  <c:v>86</c:v>
                </c:pt>
                <c:pt idx="50">
                  <c:v>97</c:v>
                </c:pt>
                <c:pt idx="51">
                  <c:v>100</c:v>
                </c:pt>
                <c:pt idx="52">
                  <c:v>97</c:v>
                </c:pt>
                <c:pt idx="53">
                  <c:v>95</c:v>
                </c:pt>
                <c:pt idx="54">
                  <c:v>97</c:v>
                </c:pt>
                <c:pt idx="55">
                  <c:v>99</c:v>
                </c:pt>
                <c:pt idx="56">
                  <c:v>96</c:v>
                </c:pt>
                <c:pt idx="57">
                  <c:v>89</c:v>
                </c:pt>
                <c:pt idx="58">
                  <c:v>82</c:v>
                </c:pt>
                <c:pt idx="59">
                  <c:v>99</c:v>
                </c:pt>
              </c:numCache>
            </c:numRef>
          </c:yVal>
        </c:ser>
        <c:axId val="78046336"/>
        <c:axId val="78048256"/>
      </c:scatterChart>
      <c:valAx>
        <c:axId val="78046336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>
                    <a:ln w="12700" cmpd="sng">
                      <a:solidFill>
                        <a:schemeClr val="tx1"/>
                      </a:solidFill>
                      <a:prstDash val="solid"/>
                    </a:ln>
                    <a:solidFill>
                      <a:schemeClr val="tx1"/>
                    </a:solidFill>
                  </a:defRPr>
                </a:pPr>
                <a:r>
                  <a:rPr lang="en-US" sz="1100" dirty="0">
                    <a:ln w="12700" cmpd="sng">
                      <a:solidFill>
                        <a:schemeClr val="tx1"/>
                      </a:solidFill>
                      <a:prstDash val="solid"/>
                    </a:ln>
                    <a:solidFill>
                      <a:schemeClr val="tx1"/>
                    </a:solidFill>
                  </a:rPr>
                  <a:t>Hours of Sports (per day)</a:t>
                </a:r>
              </a:p>
            </c:rich>
          </c:tx>
          <c:layout>
            <c:manualLayout>
              <c:xMode val="edge"/>
              <c:yMode val="edge"/>
              <c:x val="0.41575712689379174"/>
              <c:y val="0.94102980877390352"/>
            </c:manualLayout>
          </c:layout>
          <c:spPr>
            <a:noFill/>
          </c:spPr>
        </c:title>
        <c:numFmt formatCode="General" sourceLinked="1"/>
        <c:tickLblPos val="nextTo"/>
        <c:txPr>
          <a:bodyPr/>
          <a:lstStyle/>
          <a:p>
            <a:pPr>
              <a:defRPr>
                <a:ln w="127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</a:defRPr>
            </a:pPr>
            <a:endParaRPr lang="en-US"/>
          </a:p>
        </c:txPr>
        <c:crossAx val="78048256"/>
        <c:crosses val="autoZero"/>
        <c:crossBetween val="midCat"/>
      </c:valAx>
      <c:valAx>
        <c:axId val="7804825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ln w="12700" cmpd="sng">
                      <a:solidFill>
                        <a:schemeClr val="tx1"/>
                      </a:solidFill>
                      <a:prstDash val="solid"/>
                    </a:ln>
                    <a:solidFill>
                      <a:schemeClr val="tx1"/>
                    </a:solidFill>
                  </a:defRPr>
                </a:pPr>
                <a:r>
                  <a:rPr lang="en-US" sz="1100" dirty="0">
                    <a:ln w="12700" cmpd="sng">
                      <a:solidFill>
                        <a:schemeClr val="tx1"/>
                      </a:solidFill>
                      <a:prstDash val="solid"/>
                    </a:ln>
                    <a:solidFill>
                      <a:schemeClr val="tx1"/>
                    </a:solidFill>
                  </a:rPr>
                  <a:t>Math Grade (%)</a:t>
                </a:r>
              </a:p>
            </c:rich>
          </c:tx>
          <c:layout>
            <c:manualLayout>
              <c:xMode val="edge"/>
              <c:yMode val="edge"/>
              <c:x val="2.3848238482384862E-2"/>
              <c:y val="0.31433271797963136"/>
            </c:manualLayout>
          </c:layout>
          <c:spPr>
            <a:noFill/>
          </c:spPr>
        </c:title>
        <c:numFmt formatCode="General" sourceLinked="1"/>
        <c:tickLblPos val="nextTo"/>
        <c:txPr>
          <a:bodyPr/>
          <a:lstStyle/>
          <a:p>
            <a:pPr>
              <a:defRPr b="1" cap="none" spc="0">
                <a:ln w="3175" cmpd="sng">
                  <a:solidFill>
                    <a:prstClr val="black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0800" algn="tl" rotWithShape="0">
                    <a:srgbClr val="000000"/>
                  </a:outerShdw>
                </a:effectLst>
              </a:defRPr>
            </a:pPr>
            <a:endParaRPr lang="en-US"/>
          </a:p>
        </c:txPr>
        <c:crossAx val="78046336"/>
        <c:crosses val="autoZero"/>
        <c:crossBetween val="midCat"/>
      </c:valAx>
    </c:plotArea>
    <c:plotVisOnly val="1"/>
  </c:chart>
  <c:spPr>
    <a:solidFill>
      <a:srgbClr val="33CCFF"/>
    </a:solidFill>
    <a:ln w="12700">
      <a:solidFill>
        <a:schemeClr val="tx1"/>
      </a:solidFill>
    </a:ln>
  </c:spPr>
  <c:txPr>
    <a:bodyPr/>
    <a:lstStyle/>
    <a:p>
      <a:pPr>
        <a:defRPr b="1" cap="none" spc="50">
          <a:ln w="12700" cmpd="sng">
            <a:solidFill>
              <a:schemeClr val="accent6">
                <a:satMod val="120000"/>
                <a:shade val="8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>
            <a:glow rad="53100">
              <a:schemeClr val="accent6">
                <a:satMod val="180000"/>
                <a:alpha val="30000"/>
              </a:schemeClr>
            </a:glow>
          </a:effectLst>
        </a:defRPr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0.06122</cdr:x>
      <cdr:y>0.20548</cdr:y>
    </cdr:from>
    <cdr:to>
      <cdr:x>0.86735</cdr:x>
      <cdr:y>0.34247</cdr:y>
    </cdr:to>
    <cdr:sp macro="" textlink="">
      <cdr:nvSpPr>
        <cdr:cNvPr id="7" name="Straight Connector 6"/>
        <cdr:cNvSpPr/>
      </cdr:nvSpPr>
      <cdr:spPr>
        <a:xfrm xmlns:a="http://schemas.openxmlformats.org/drawingml/2006/main" flipV="1">
          <a:off x="457200" y="1143000"/>
          <a:ext cx="6019800" cy="76200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C6D0CBC-5F16-454F-B805-9DE642B9258B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8655BCC-45C3-4B10-A77F-3697DBD47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0CBC-5F16-454F-B805-9DE642B9258B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5BCC-45C3-4B10-A77F-3697DBD47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0CBC-5F16-454F-B805-9DE642B9258B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5BCC-45C3-4B10-A77F-3697DBD47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0CBC-5F16-454F-B805-9DE642B9258B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5BCC-45C3-4B10-A77F-3697DBD47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0CBC-5F16-454F-B805-9DE642B9258B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5BCC-45C3-4B10-A77F-3697DBD47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0CBC-5F16-454F-B805-9DE642B9258B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5BCC-45C3-4B10-A77F-3697DBD47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6D0CBC-5F16-454F-B805-9DE642B9258B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8655BCC-45C3-4B10-A77F-3697DBD473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C6D0CBC-5F16-454F-B805-9DE642B9258B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8655BCC-45C3-4B10-A77F-3697DBD47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0CBC-5F16-454F-B805-9DE642B9258B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5BCC-45C3-4B10-A77F-3697DBD47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0CBC-5F16-454F-B805-9DE642B9258B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5BCC-45C3-4B10-A77F-3697DBD47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D0CBC-5F16-454F-B805-9DE642B9258B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55BCC-45C3-4B10-A77F-3697DBD47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C6D0CBC-5F16-454F-B805-9DE642B9258B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8655BCC-45C3-4B10-A77F-3697DBD47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19200"/>
            <a:ext cx="7924800" cy="198437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Does the amount of sports you play in a day effect your math grade?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Documents and Settings\bulldog\Local Settings\Temporary Internet Files\Content.IE5\8HU3ST6J\MP900305805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3886200"/>
            <a:ext cx="2667000" cy="270761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038600" y="4419600"/>
            <a:ext cx="168850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VS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4" name="Picture 2" descr="http://t3.gstatic.com/images?q=tbn:ANd9GcT4FlUHQi_N4GmP0-iWa56Cyvj6uZIuZ9W-w3neqAy4Xk8ELcyJ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0" y="4114800"/>
            <a:ext cx="1762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Hypothesis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There is a strong positive correlation between the hours of sports played in a day and your math grade.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4338" name="Picture 2" descr="http://t1.gstatic.com/images?q=tbn:ANd9GcRxVgAdfp6AWmPhM4tiQfb4yQ5Me-_ZsPnSzJVOSAi1sN4JuYZFG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886200"/>
            <a:ext cx="2152650" cy="2124076"/>
          </a:xfrm>
          <a:prstGeom prst="rect">
            <a:avLst/>
          </a:prstGeom>
          <a:noFill/>
        </p:spPr>
      </p:pic>
      <p:sp>
        <p:nvSpPr>
          <p:cNvPr id="14342" name="AutoShape 6" descr="data:image/jpeg;base64,/9j/4AAQSkZJRgABAQAAAQABAAD/2wBDAAkGBwgHBgkIBwgKCgkLDRYPDQwMDRsUFRAWIB0iIiAdHx8kKDQsJCYxJx8fLT0tMTU3Ojo6Iys/RD84QzQ5Ojf/2wBDAQoKCg0MDRoPDxo3JR8lNzc3Nzc3Nzc3Nzc3Nzc3Nzc3Nzc3Nzc3Nzc3Nzc3Nzc3Nzc3Nzc3Nzc3Nzc3Nzc3Nzf/wAARCACTALEDASIAAhEBAxEB/8QAHAAAAgIDAQEAAAAAAAAAAAAAAAYFBwEDBAII/8QATBAAAQMDAgIHBQUEBQcNAAAAAQIDBAAFEQYhEjETIkFRYXGBBxQykbEjQqHB0RVSYtIzU3Ki8BYXJURWgpVDRUZVY2SEhZKUssLx/8QAGgEAAwEBAQEAAAAAAAAAAAAAAAQFAwIBBv/EADARAAICAgEDAwEHAwUAAAAAAAECAAMEERIhMUEFE1EiFCNhcaGi8DJSgUKxwdHh/9oADAMBAAIRAxEAPwC8aKKKIQoorGaITNFArw44ltJUtQSkcyaIT1mgkDcnAqKk3U7hhOB+8oc/SoeXcMnC3FOK7s7Vg96rNkpZozOTYzeynU57hvWhd1io3KlY78UpOTHVbJIQO5Nc5JJyTk0ucs+IwuIPMcP27BBwXFD0ra1doDpwmSgH+I4+tJNZ9a5+1v5E6OIngzTrf2hXWy6lRYbXa4i3X2A7HlyXldGrY56qR2YPb9aXpOoNbzwOnvsWCCesiDEG3kpZJqP9psRTce3XxjPHbnxxhPahRGfxH4mu1C0uIStBBSoBQI5EGvbcluIZem5JzC9LaHaQV3YukRlV4/bdzmzYTiZLaZMglvKVAkcI7MZ2FX/ap7F0tkSfGPEzJaS6g+BGap1aQtJQsdQjBrXobW13sFicsKLK7MehyXEMSHXOjaDWdgVHJUQeLkOXDWmNeWB5mZ49pYHkZeOawFJzjIz3VTsq+6nuSuKfdxGaUN4tuQEJxvzWcrJ8iPKt3s7fVA9oUiPt0Nzt4UVKJKlOsqxuTueqo5JySa1S9Gfis1W5WbiJb1FFFbzWFFFFEIUUUUQhRRRRCYPKqd1BrbUr2t7pH05Njt2+3JQyW32gtt93BKtwAoEE42P3R31bF2cltWuWu3Mh+YllZYaKgkLcweEEnlviqHgQ5unYRRqGBOiyVuLdkSHGSttayclRWjKcctyaxyHdEJQbMbwqqrbgtp0sbYvtXnwVcOoNNPhobe829wOpJ7ykgED1qRj6/sF7UC1dmELKuFMd5XRrznlhWMmlGNJYkoC4zzbqD95tYV9K559nt1xz75DZcXjHHw4UPUb1P+3EjjYNfz4lZvSB/VS2/wA/+4/Py1PDCeq2eWDWhKSpQSlJKjySBkmq2RYbhblhVgvkuIByZcPSN47sHs8waY9I6t1Lb73Att0s8Ob75ISymY070ZSCN9t+QBPIZ5UIiWtoNF7kux1JZP8AkR8iWCU8Ap4hkHfBGT8qk29NxUjruOrPmBU0OdZp9cesDtJjZDt5kOdPQP8AtQf7dRV1t9qt7Jdk3iPDbBxxSnUJSD5kipHWlqfvOl7jBhurZlLZJYWhwoIcG6dxvjIAqldLuom2tEh+OhM1JLUgqQAvjScHi2znt9azvSuteXGY2ZdlY5b3J7U1804/b5luVdWZiX2lN5hAvcJI2OwPbvUFpF516wRUvtqbcZT0RSoEHCdgd/DFTAAH3R8sVntxnNItYpTioiOTlm8AETFHZmioZ+5SVapi2RPRRkSkcSJSmy5jY7cPEnPLHPtriusudCLJW1h4iTVcj8w2m72W7ggNxZyEvEnGGl5Qo+nED6U7RvZwzJQh2RqG4upUAeGOltpBHh1Sr+9Xa17MNLJOZEWTLzzEqW44D6E09TisjBtxyrGZGBJjnkZx21mvDaQhISOQGBXuno3CiiiiEKKKKIQoooohMEVEX2UllroydviUO/uFSylBKVKUcADJpGuEtUuQpf3Scj/HlS+TbwXXmb49fN/ykHcLBaZ7y33YDLb6/idYHRL/APUnBNRjmmZccf6OvDpHY3NSHR5cQwr5k0y10W+P73MZY7Fnfy5mpwZmPHvKQPt/Up1FNyzaojtJcfshlMLTkPQHkq28UKwoema6NBtKueuI5VHkNN22Mt9xMhlTZS4vqI2UAeXSHI7qt5KQEgAbAYFesDNUExa0YOB1ilvqORZWamOwYDnWt99phPE84lCe9RxUXerwIY6GPgvkZJPJA/WoAMvzHC7IcUc/eJyTXtmQFPFRszCugsNt0EZlXu3A495GfBKv0qldStmx65uCbTDfnxrwEyYzMVvJS7nCwR2bnJOO0d1WZ+z2wnJbVjv3rkkRC0C42okDmDzFYPcxGnHSdnFrsHHcU7XovWd6HFOVGsEckbZD75HocDbv38K06i0wzo28WdtmbOmftBp9t56Uvjy4jhUnHcMcW1WXpy5LdWYj6io4y2o7nHdS77am+i05BuRUEiDcGnDn91WUH8FVsq1vWeAiduOKwU1Fbzpc1mlcVmFeGAS9b5KXOeMpJG2e4nApk3xnfFRl4mWz3N+NOmsNpdbUg5cGdxU6nYsGhJlJKuCJbOlLiHEiPx5Q4npGSe474/HPzplHKqc9nN1VL0zbpKFgvRvsl753Rtv5jB9auCO6l9hDqPhWkKHrVKhj1Q+JcvXs48zZRRRTEwkc7cRGuPusjAS4AW1/kf1qQBzS5q5A4oy+8KH0rv0/OMuLwOEl1rCST2jsNYLb94UP+Js1f3YcSVorGRRW8w2IHakyV7SrFbtQSrJefeLfJjkfaOt8TS0kAhQUOQwRzApzNVV7b7ItDEHVENvidgq6KWEp3Uwo8z38J+XETXo1vrBtgbEeZt4hTbK6/bZbEppwBIWy4FDB8uW1LFVV7hEfWiVHHROq6yX46y2rBHePCpnSN8uKNSLtF0mrksvMdJFW6lIVlPMZAGds/Ks8/AtQe5vYh6b6lVa3ta00e6nNKM8Up14j4E4Hr/8AlQlFo15pu0XORaLjPTHk8QUpxYPRpyPhKxsCMduOY7dhNxl3YJUyW1X+csSuafJESK68fuJyPPsr3HkMyWUvR3m3mljKVtqCkqHeCKi9UKxbkpB+JwA/iapWNxUmTq15OBF6OFSpaluniJPEo95pqt8BLaQ46kFw8h2JFLVmAMxKCOZHrvTqKVxVBHIxrKYghRAgEYI2qKusNAR0zaQN8KA5b1LVy3IpTDc4jzGB3k+FNOu1MWQkMIqWtKkXtlLfY4R6YP5VO6t0/H1RYJVnluraakcOXGwCpPCoK2z5Vz2G2uIkLmyUcBV/RoI3Hian6yx0Kr1mmQ4Z+krS9ezSwQrLLkz5NynqbZPCJEopRxch1UBI54qD01YrO1D427ZFDqVFJWWwTjbtNPHtJmhm0tQwevJcBIz91JB+uKWrE2W4IJ5uLKhnu2H5UvkuQ2l6TfErXiSRO9CEoSEoSlKR2JGB8qb9NPFy2hJO7ayn05j60nLfYQrgW82lQ7CsA0x6TkM9FIHTN44gfjFc42w87yde30jLRXgOIPJaT60caf3h86pSdIDVv+qjxV+VR+nn+guSEk9VwFB+orr1W4FPx0Ag4So8+/H6VCsL6KQ2vtSoH8amWtxv3KFShqNR+z4H5UV46VP7wop/nEOM3Vy3KExcYEiDLbDkeQ2ptxB7UkYNdVYPOtJ5PmaNFesd2uGnJa+J63uENqP32zuk/Ig+ta7oowZVvu7RKVQZCVLI3JbJAUPl9TT37drWuJLtmpobZK2Msy+HmprOxPlkj1HdSe4lqdEUjiCmn0YBHaCOdVMdhkY7VHuJEylOLlLevY/wxv1bqFFntiVRSHZ0vqQ2+fEf3vIZzSRbbciKwsvqDsh8lb7ihnjUTk58OdebZGkhLT1ydDrzTSWGhj+ibTsAPE4ya9XK7w7ck9O4C5jIbTur5dlcYGGmLX7lnczv1LOfLs9qnsPidUD32zLW/p+4ybYtWVKS0QponbctnKewdlMdq9plyvTotE21i4PNqCjMtm6AN91JOw884+lRmmfZ9qHWATJvSnLNaVbhsD7Z5PkeQ8T8jVz2fTNoslnVbbTDbjMKSeIpGVLOPiUeZPnSuY1Vmwix7BrvpANrb/nzFmO6WH0uA/CedPjLiXWkuI3SoAikF5pbLqm3BhSDgip3T10SgCI+oAf8mon8Kj41nBuJlrJr5qGEZawRms0VRk+YrCiEpJUQAOZr0eVImtdTpW2u1WxfGpXVfdQeX8I7ye3u+nFjhBszpELnQi9qOeq/6gV0OS0g9G0f4Qd1eu5+VSzaEtoShAASkYHkK4LTA91a43R9svn/AAjuqQNSHYsSZWRQo1KmvMGNc9YXtyWz0qEOIQjKiMEJGeRrSdOWo/6pjycX+tMzmkZ4uM+RHvEICVJW6UuMqUU5Pw/EOWwqaa9mt6cQlX+UFqBIyR7so4/v19DjX4/thSNkfhJzjiTyEr46atR5MLHk4r9a8HTFrxs04PHpDVkj2XX5Xw322nyiL/moV7LdQJBJvltAH/dF/wA1b+7j/wBs42krNWn4MNTUlnpQtt1ChlWQesKubfh8aSHdGXhfUcucIo4gdoywTg5/e8KduScHnio3qFtNjL7XiO0KV3sRm97PeaK0e7nxopfk084JGbNQ+pdTWjTML3u8S0spJwhAHEtw9yUjc0j609qYiXB6x6aYDlzbJS6/LQUNs4O+EnBWe7s3B3HOvDHdky1T7rKenz185D5yU+CRySPAVboxmuPTtImTmV44+rv8SU1bqu6a3T0JZVarQFHDQOX30/xnsG3IfjUdHabiMIYaAS2gBIyeVbSSTUZcIcy5wZ8uEvgi2vDiz/XLTuUjwSNzVEinCTl5/wB5HDX+o2cPA/SbL0JRt7xgrKXkjO3Mjtx3Gm32V6VsjDsC8SSm5vvgKS8+nKWlHuSfvA7ZO+eWKXIrwkRm3kHquICx6jNdOmLkbDeRDeUoW64OZbUVbMP93gFfWlfVK3ZBah6DxHfRrkV2ocdT2M+hhWTyrgs84TYaVn+kT1Vjx76kKnKwYbErlSp0ZA6htanh71HRlxIwtI+8P1pZ7diKsMioW62JElRdikNuHcpPwq/SlL8fl9SxujI4/S0iYV8lxkhC8PJHYs7j1rrc1M7wno4qArsKl5H0qHkxJEQ4kNKR442PrS29PuFykuM2hTTENpRQ7McTxlxQ2KW05xscgqO2dhnel/dsQdToCb+zW52BsmTl0mXi5ktuzgwwrmhhJGfM865YduYiAFAKl/vq/LuqI/Zl3R12tSSVODfD0dooJ8QkA48jUjZpz0pt5ia2lqdGUEvIQSUqyOqtP8JA9CCOyshatvUNube0a+66klWK2sR3pCuFhtTh8BU9bdP8JS5NIJ/qhy9TXVdTP2E4suVO5nz3dbRCka1vjMlvi4XEuJAUR8QyeXnWxqwQGSehS83/AGHlD86snWvsxvF51ZJvNmuESIh5pDZS4gk7AZ7MdgqI/wA1Gsv+vbcfEoP6V9BS9SIFddmTOQJ2RFVEAI+CZPR/ZluD869GI4Rtc7mP/GL/AFpmPsr1qBteLVnxCv5ah5Oi9WsPLbF0ta+E44utg/3a7bIxl/qWdqOR+kTgjdNa58GWifOWlEpoLQ7IUpKkqUEkEetWslPEoJG/EcCqwe0Zq15lTa51s4VDmFLBHj8NWpZWluy4bbmC5lJXg5GwyfpUnNaqx1NUap5KG2NRw90FFdmDRWntxLkZDal0tZtSxehu8Ft8jHA6Oq4j+yobiqzvXs1vln+0sb5u8JI3YfUESE+SsBKu3ng1c9FNJYyHanUwsqS0acbnzdFbl3a5M2W3MutXN9fRrbdbKVxRzU4tJ5ADfx2xzqyjYY9gjptMdBMZtvCSoDLgPMq8SSc1YRYbL/TltHShPCF8I4sd2e6ozUcEyooeQnLrOTjvT2is86x8hdnxO/T6a8VtL5lAQmDb5M61KPWhPlCRnP2Z6yD8jXudFanRHI73wrGM9o7iKmdbxX4l1j3KLClSUvtFl5MZvpFApOUHHdgqGfCoZhdykHCLBdh39JHDf/yIqniZtLY6ixteJFzvT71yi1K767EdvZpqmQptUacrM2EQ3IT/AFyPuuD/AB9atqO8h9lDrSgpChkEV85tW3ULd3h3OBZnmZDB4V9K82lLjZ5pOFE+XdVtWa6OQVJylXQr3W2cZSfDszUWxkotIU7U/pPoalsvqDOumHeO1YxWmPJakspdZVxIPaKirpq/TtpmLh3K8w40lABU064EqAIyNvKtwd9pifgz1rKTJhaSvMqED7wzCeW2QM4UEk59OfpVa6QUyrS9rMcgt+7IBI/eA63rnOafVa+0gpJB1FbSCMHL4quLjF0/bpLsnROsrJFbeVxrt01/LAUeZQR1kdu2/oKTzcU5FelPURzCyBRZtuxjBtitmhm2J2tL2VIQ6iPDjNryMhKypw4+VL7c2ZLSGlX/AEpCKtlSEz1PKA70o4QD6qFO+lJGktN2z3OFfYLqnHC7Ifcko43nVfEpW9K4GC9Tl7IznZqWoFrjghCUJ4UJCQOQAxXqotOpbCeV6t3/ALpH612xJsSc2XYUlmQ2FcJWy4FgHuyO3cVWAkqdFYoriuVwagMlbhBUfhR2k0MwUbM9AJOhOe/XD3SP0bZ+2cGEjuHfSiDWyTIckvreeVxKV+HhWh1xDTanHFBKUjJJqTdb7jfhKlNQrX8ZpmykQ2C4sZVnAT3mmTSjHSurmH4AkJRntJ5/lVfuLfvNyaYYSSXFhDae4Ht/OrftsRMGG1HRvwJwT3nvrXGq23LwJlk2aXj8zoor1RVKTtQoooonsKwRWaKIRQv1tMR7pmUnoXD2fdPdUSMd1WC+0h9tTbqQpChgg0n3a1uQHOJOVME9VXd4Gp2RRxPJe0oY9/IcT3kdRRRSkanREmPw3ONhfCTzB5K86rp5DWpPaze5E+I08wxHSngcSFJCsIA5/wC98qfvKkW227UFqvd5mt2pmUJz/EhSpYb4UAnh24T2GtlZ/bdVPXXSZMq+4rMOknDpmxHnZ4Hown9K0uaR0858Voi/7qSn6Gj33Un+zrH/ABEfyVreueoGEcb9hiNoG/Eu5pA+ZTSApy/Dfujpuxf7f2/+TWrQmmFHe1p9H3R/9q8HQGmD/wA3EeUhz+avUW+XmYCYlngSMbEs3dC/omt/v2pf9nGP+JJ/lrv280f6/wB0554Z68f0nCr2d6aJ2ivDyfVTf7DY7UKw32MyCGWL5IbRk5wkJbA39KXv2hqUf9GmT/5kn+WunRDF0t1vubc9sxjLuTsoMpdCxhYT2jnyx6cqbxXuq5G5t/HXcUyUqs4ioa/xqWRcr6zGCkRyHXR3fCnzNLEh92S6p19fGs9ta/CvDjiGkFbiglIGSTRbc1h6wqpWvtMrUlCCpaglIGSSeVLd0uCpa+FGQynknv8AE0XO5Klq4UZQyk7J7VeJpg0dpVc1xE+4NlMVOFNtKGC4e8/w/XyorrLnQhZYFGzJT2f2ExmzdJacOupwyk80pPb6/Tzp1AoAAAAGMVmqiIEXQkx2LnZhRRRXc5hRRRRCFFFFEIV4cQlxBQtIUk8wRnNe6KIRYulgW2S7B6yTzaPMeXfUEQUkgjBBwQdsVYlcU22xZg+2aHF2LGyvnSduKG6rG6sor0brEiipqVpx9skxlh1PcrY/pUW/EkRyenZcb8xkUm1Tr3EcW1G7GQ2pbr+xbJKn9H0i2kjgR2KUSAnPqRUHbNNIlJTN1Io3Ge511JeJLTOfupTy2qev9uF3s0qEFJSp1HUWRkJWN0n0IFaLPPTOiALSWpLPUkMKPWaWOYP5HkQRWGQ9i0/R069ZtSiPb9fx0nNL0xaH2ShqExEdHwPxGw042e8KTg1v0tNlSYT0W5HimwHjHdXjHSYAKV8+1JBqQJABJOANyT2VHabAdXc7ig5ZmSeJpQGy0IQlHF5EpVjvGKyxLHdWDdRNMlFVlKjrJrFZrKGpDpxHjrdz2jl866mtOXeX/SuNQ2/AcaqcWtmPQRVrFXuZGSpjMRPE6sAnYJHM1Etx7pqB0CJGWtsHACdkJ8STtmn636NtUVXSSELmunmqQeIH05UwtNobQENoCEjYADAFNJiHu0VfK8KIpaf0RGhKRIuShJfG4Rj7NB9ef+Nqb0jG1GN81mm1RUGgIozsx2TCiiiu5zCiiiiEKKKKIQoooohCiiiiEKKKK8hMGsHc70UV74nnmc7kKK7kuR2lHvKBSxrDStkfhOz1QQ3MabJRIYcW04MA4HEkgkeB2oorMKNzssfmVR7M4ydS3+REvzsmdGa3Sy9JcKDgjHEOLCvXNX3Ht0JhKUsxGUJSMJCUAYA7qKK64qOwgGY9zOsADkMVmiiuh2nB7zNFFFeT2FFFFewhRRRRCFFFFEJ//9k="/>
          <p:cNvSpPr>
            <a:spLocks noChangeAspect="1" noChangeArrowheads="1"/>
          </p:cNvSpPr>
          <p:nvPr/>
        </p:nvSpPr>
        <p:spPr bwMode="auto">
          <a:xfrm>
            <a:off x="63500" y="-525463"/>
            <a:ext cx="1333500" cy="1104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344" name="AutoShape 8" descr="data:image/jpeg;base64,/9j/4AAQSkZJRgABAQAAAQABAAD/2wBDAAkGBwgHBgkIBwgKCgkLDRYPDQwMDRsUFRAWIB0iIiAdHx8kKDQsJCYxJx8fLT0tMTU3Ojo6Iys/RD84QzQ5Ojf/2wBDAQoKCg0MDRoPDxo3JR8lNzc3Nzc3Nzc3Nzc3Nzc3Nzc3Nzc3Nzc3Nzc3Nzc3Nzc3Nzc3Nzc3Nzc3Nzc3Nzc3Nzf/wAARCACTALEDASIAAhEBAxEB/8QAHAAAAgIDAQEAAAAAAAAAAAAAAAYFBwEDBAII/8QATBAAAQMDAgIHBQUEBQcNAAAAAQIDBAAFEQYhEjETIkFRYXGBBxQykbEjQqHB0RVSYtIzU3Ki8BYXJURWgpVDRUZVY2SEhZKUssLx/8QAGgEAAwEBAQEAAAAAAAAAAAAAAAQFAwIBBv/EADARAAICAgEDAwEHAwUAAAAAAAECAAMEERIhMUEFE1EiFCNhcaGi8DJSgUKxwdHh/9oADAMBAAIRAxEAPwC8aKKKIQoorGaITNFArw44ltJUtQSkcyaIT1mgkDcnAqKk3U7hhOB+8oc/SoeXcMnC3FOK7s7Vg96rNkpZozOTYzeynU57hvWhd1io3KlY78UpOTHVbJIQO5Nc5JJyTk0ucs+IwuIPMcP27BBwXFD0ra1doDpwmSgH+I4+tJNZ9a5+1v5E6OIngzTrf2hXWy6lRYbXa4i3X2A7HlyXldGrY56qR2YPb9aXpOoNbzwOnvsWCCesiDEG3kpZJqP9psRTce3XxjPHbnxxhPahRGfxH4mu1C0uIStBBSoBQI5EGvbcluIZem5JzC9LaHaQV3YukRlV4/bdzmzYTiZLaZMglvKVAkcI7MZ2FX/ap7F0tkSfGPEzJaS6g+BGap1aQtJQsdQjBrXobW13sFicsKLK7MehyXEMSHXOjaDWdgVHJUQeLkOXDWmNeWB5mZ49pYHkZeOawFJzjIz3VTsq+6nuSuKfdxGaUN4tuQEJxvzWcrJ8iPKt3s7fVA9oUiPt0Nzt4UVKJKlOsqxuTueqo5JySa1S9Gfis1W5WbiJb1FFFbzWFFFFEIUUUUQhRRRRCYPKqd1BrbUr2t7pH05Njt2+3JQyW32gtt93BKtwAoEE42P3R31bF2cltWuWu3Mh+YllZYaKgkLcweEEnlviqHgQ5unYRRqGBOiyVuLdkSHGSttayclRWjKcctyaxyHdEJQbMbwqqrbgtp0sbYvtXnwVcOoNNPhobe829wOpJ7ykgED1qRj6/sF7UC1dmELKuFMd5XRrznlhWMmlGNJYkoC4zzbqD95tYV9K559nt1xz75DZcXjHHw4UPUb1P+3EjjYNfz4lZvSB/VS2/wA/+4/Py1PDCeq2eWDWhKSpQSlJKjySBkmq2RYbhblhVgvkuIByZcPSN47sHs8waY9I6t1Lb73Att0s8Ob75ISymY070ZSCN9t+QBPIZ5UIiWtoNF7kux1JZP8AkR8iWCU8Ap4hkHfBGT8qk29NxUjruOrPmBU0OdZp9cesDtJjZDt5kOdPQP8AtQf7dRV1t9qt7Jdk3iPDbBxxSnUJSD5kipHWlqfvOl7jBhurZlLZJYWhwoIcG6dxvjIAqldLuom2tEh+OhM1JLUgqQAvjScHi2znt9azvSuteXGY2ZdlY5b3J7U1804/b5luVdWZiX2lN5hAvcJI2OwPbvUFpF516wRUvtqbcZT0RSoEHCdgd/DFTAAH3R8sVntxnNItYpTioiOTlm8AETFHZmioZ+5SVapi2RPRRkSkcSJSmy5jY7cPEnPLHPtriusudCLJW1h4iTVcj8w2m72W7ggNxZyEvEnGGl5Qo+nED6U7RvZwzJQh2RqG4upUAeGOltpBHh1Sr+9Xa17MNLJOZEWTLzzEqW44D6E09TisjBtxyrGZGBJjnkZx21mvDaQhISOQGBXuno3CiiiiEKKKKIQoooohMEVEX2UllroydviUO/uFSylBKVKUcADJpGuEtUuQpf3Scj/HlS+TbwXXmb49fN/ykHcLBaZ7y33YDLb6/idYHRL/APUnBNRjmmZccf6OvDpHY3NSHR5cQwr5k0y10W+P73MZY7Fnfy5mpwZmPHvKQPt/Up1FNyzaojtJcfshlMLTkPQHkq28UKwoema6NBtKueuI5VHkNN22Mt9xMhlTZS4vqI2UAeXSHI7qt5KQEgAbAYFesDNUExa0YOB1ilvqORZWamOwYDnWt99phPE84lCe9RxUXerwIY6GPgvkZJPJA/WoAMvzHC7IcUc/eJyTXtmQFPFRszCugsNt0EZlXu3A495GfBKv0qldStmx65uCbTDfnxrwEyYzMVvJS7nCwR2bnJOO0d1WZ+z2wnJbVjv3rkkRC0C42okDmDzFYPcxGnHSdnFrsHHcU7XovWd6HFOVGsEckbZD75HocDbv38K06i0wzo28WdtmbOmftBp9t56Uvjy4jhUnHcMcW1WXpy5LdWYj6io4y2o7nHdS77am+i05BuRUEiDcGnDn91WUH8FVsq1vWeAiduOKwU1Fbzpc1mlcVmFeGAS9b5KXOeMpJG2e4nApk3xnfFRl4mWz3N+NOmsNpdbUg5cGdxU6nYsGhJlJKuCJbOlLiHEiPx5Q4npGSe474/HPzplHKqc9nN1VL0zbpKFgvRvsl753Rtv5jB9auCO6l9hDqPhWkKHrVKhj1Q+JcvXs48zZRRRTEwkc7cRGuPusjAS4AW1/kf1qQBzS5q5A4oy+8KH0rv0/OMuLwOEl1rCST2jsNYLb94UP+Js1f3YcSVorGRRW8w2IHakyV7SrFbtQSrJefeLfJjkfaOt8TS0kAhQUOQwRzApzNVV7b7ItDEHVENvidgq6KWEp3Uwo8z38J+XETXo1vrBtgbEeZt4hTbK6/bZbEppwBIWy4FDB8uW1LFVV7hEfWiVHHROq6yX46y2rBHePCpnSN8uKNSLtF0mrksvMdJFW6lIVlPMZAGds/Ks8/AtQe5vYh6b6lVa3ta00e6nNKM8Up14j4E4Hr/8AlQlFo15pu0XORaLjPTHk8QUpxYPRpyPhKxsCMduOY7dhNxl3YJUyW1X+csSuafJESK68fuJyPPsr3HkMyWUvR3m3mljKVtqCkqHeCKi9UKxbkpB+JwA/iapWNxUmTq15OBF6OFSpaluniJPEo95pqt8BLaQ46kFw8h2JFLVmAMxKCOZHrvTqKVxVBHIxrKYghRAgEYI2qKusNAR0zaQN8KA5b1LVy3IpTDc4jzGB3k+FNOu1MWQkMIqWtKkXtlLfY4R6YP5VO6t0/H1RYJVnluraakcOXGwCpPCoK2z5Vz2G2uIkLmyUcBV/RoI3Hian6yx0Kr1mmQ4Z+krS9ezSwQrLLkz5NynqbZPCJEopRxch1UBI54qD01YrO1D427ZFDqVFJWWwTjbtNPHtJmhm0tQwevJcBIz91JB+uKWrE2W4IJ5uLKhnu2H5UvkuQ2l6TfErXiSRO9CEoSEoSlKR2JGB8qb9NPFy2hJO7ayn05j60nLfYQrgW82lQ7CsA0x6TkM9FIHTN44gfjFc42w87yde30jLRXgOIPJaT60caf3h86pSdIDVv+qjxV+VR+nn+guSEk9VwFB+orr1W4FPx0Ag4So8+/H6VCsL6KQ2vtSoH8amWtxv3KFShqNR+z4H5UV46VP7wop/nEOM3Vy3KExcYEiDLbDkeQ2ptxB7UkYNdVYPOtJ5PmaNFesd2uGnJa+J63uENqP32zuk/Ig+ta7oowZVvu7RKVQZCVLI3JbJAUPl9TT37drWuJLtmpobZK2Msy+HmprOxPlkj1HdSe4lqdEUjiCmn0YBHaCOdVMdhkY7VHuJEylOLlLevY/wxv1bqFFntiVRSHZ0vqQ2+fEf3vIZzSRbbciKwsvqDsh8lb7ihnjUTk58OdebZGkhLT1ydDrzTSWGhj+ibTsAPE4ya9XK7w7ck9O4C5jIbTur5dlcYGGmLX7lnczv1LOfLs9qnsPidUD32zLW/p+4ybYtWVKS0QponbctnKewdlMdq9plyvTotE21i4PNqCjMtm6AN91JOw884+lRmmfZ9qHWATJvSnLNaVbhsD7Z5PkeQ8T8jVz2fTNoslnVbbTDbjMKSeIpGVLOPiUeZPnSuY1Vmwix7BrvpANrb/nzFmO6WH0uA/CedPjLiXWkuI3SoAikF5pbLqm3BhSDgip3T10SgCI+oAf8mon8Kj41nBuJlrJr5qGEZawRms0VRk+YrCiEpJUQAOZr0eVImtdTpW2u1WxfGpXVfdQeX8I7ye3u+nFjhBszpELnQi9qOeq/6gV0OS0g9G0f4Qd1eu5+VSzaEtoShAASkYHkK4LTA91a43R9svn/AAjuqQNSHYsSZWRQo1KmvMGNc9YXtyWz0qEOIQjKiMEJGeRrSdOWo/6pjycX+tMzmkZ4uM+RHvEICVJW6UuMqUU5Pw/EOWwqaa9mt6cQlX+UFqBIyR7so4/v19DjX4/thSNkfhJzjiTyEr46atR5MLHk4r9a8HTFrxs04PHpDVkj2XX5Xw322nyiL/moV7LdQJBJvltAH/dF/wA1b+7j/wBs42krNWn4MNTUlnpQtt1ChlWQesKubfh8aSHdGXhfUcucIo4gdoywTg5/e8KduScHnio3qFtNjL7XiO0KV3sRm97PeaK0e7nxopfk084JGbNQ+pdTWjTML3u8S0spJwhAHEtw9yUjc0j609qYiXB6x6aYDlzbJS6/LQUNs4O+EnBWe7s3B3HOvDHdky1T7rKenz185D5yU+CRySPAVboxmuPTtImTmV44+rv8SU1bqu6a3T0JZVarQFHDQOX30/xnsG3IfjUdHabiMIYaAS2gBIyeVbSSTUZcIcy5wZ8uEvgi2vDiz/XLTuUjwSNzVEinCTl5/wB5HDX+o2cPA/SbL0JRt7xgrKXkjO3Mjtx3Gm32V6VsjDsC8SSm5vvgKS8+nKWlHuSfvA7ZO+eWKXIrwkRm3kHquICx6jNdOmLkbDeRDeUoW64OZbUVbMP93gFfWlfVK3ZBah6DxHfRrkV2ocdT2M+hhWTyrgs84TYaVn+kT1Vjx76kKnKwYbErlSp0ZA6htanh71HRlxIwtI+8P1pZ7diKsMioW62JElRdikNuHcpPwq/SlL8fl9SxujI4/S0iYV8lxkhC8PJHYs7j1rrc1M7wno4qArsKl5H0qHkxJEQ4kNKR442PrS29PuFykuM2hTTENpRQ7McTxlxQ2KW05xscgqO2dhnel/dsQdToCb+zW52BsmTl0mXi5ktuzgwwrmhhJGfM865YduYiAFAKl/vq/LuqI/Zl3R12tSSVODfD0dooJ8QkA48jUjZpz0pt5ia2lqdGUEvIQSUqyOqtP8JA9CCOyshatvUNube0a+66klWK2sR3pCuFhtTh8BU9bdP8JS5NIJ/qhy9TXVdTP2E4suVO5nz3dbRCka1vjMlvi4XEuJAUR8QyeXnWxqwQGSehS83/AGHlD86snWvsxvF51ZJvNmuESIh5pDZS4gk7AZ7MdgqI/wA1Gsv+vbcfEoP6V9BS9SIFddmTOQJ2RFVEAI+CZPR/ZluD869GI4Rtc7mP/GL/AFpmPsr1qBteLVnxCv5ah5Oi9WsPLbF0ta+E44utg/3a7bIxl/qWdqOR+kTgjdNa58GWifOWlEpoLQ7IUpKkqUEkEetWslPEoJG/EcCqwe0Zq15lTa51s4VDmFLBHj8NWpZWluy4bbmC5lJXg5GwyfpUnNaqx1NUap5KG2NRw90FFdmDRWntxLkZDal0tZtSxehu8Ft8jHA6Oq4j+yobiqzvXs1vln+0sb5u8JI3YfUESE+SsBKu3ng1c9FNJYyHanUwsqS0acbnzdFbl3a5M2W3MutXN9fRrbdbKVxRzU4tJ5ADfx2xzqyjYY9gjptMdBMZtvCSoDLgPMq8SSc1YRYbL/TltHShPCF8I4sd2e6ozUcEyooeQnLrOTjvT2is86x8hdnxO/T6a8VtL5lAQmDb5M61KPWhPlCRnP2Z6yD8jXudFanRHI73wrGM9o7iKmdbxX4l1j3KLClSUvtFl5MZvpFApOUHHdgqGfCoZhdykHCLBdh39JHDf/yIqniZtLY6ixteJFzvT71yi1K767EdvZpqmQptUacrM2EQ3IT/AFyPuuD/AB9atqO8h9lDrSgpChkEV85tW3ULd3h3OBZnmZDB4V9K82lLjZ5pOFE+XdVtWa6OQVJylXQr3W2cZSfDszUWxkotIU7U/pPoalsvqDOumHeO1YxWmPJakspdZVxIPaKirpq/TtpmLh3K8w40lABU064EqAIyNvKtwd9pifgz1rKTJhaSvMqED7wzCeW2QM4UEk59OfpVa6QUyrS9rMcgt+7IBI/eA63rnOafVa+0gpJB1FbSCMHL4quLjF0/bpLsnROsrJFbeVxrt01/LAUeZQR1kdu2/oKTzcU5FelPURzCyBRZtuxjBtitmhm2J2tL2VIQ6iPDjNryMhKypw4+VL7c2ZLSGlX/AEpCKtlSEz1PKA70o4QD6qFO+lJGktN2z3OFfYLqnHC7Ifcko43nVfEpW9K4GC9Tl7IznZqWoFrjghCUJ4UJCQOQAxXqotOpbCeV6t3/ALpH612xJsSc2XYUlmQ2FcJWy4FgHuyO3cVWAkqdFYoriuVwagMlbhBUfhR2k0MwUbM9AJOhOe/XD3SP0bZ+2cGEjuHfSiDWyTIckvreeVxKV+HhWh1xDTanHFBKUjJJqTdb7jfhKlNQrX8ZpmykQ2C4sZVnAT3mmTSjHSurmH4AkJRntJ5/lVfuLfvNyaYYSSXFhDae4Ht/OrftsRMGG1HRvwJwT3nvrXGq23LwJlk2aXj8zoor1RVKTtQoooonsKwRWaKIRQv1tMR7pmUnoXD2fdPdUSMd1WC+0h9tTbqQpChgg0n3a1uQHOJOVME9VXd4Gp2RRxPJe0oY9/IcT3kdRRRSkanREmPw3ONhfCTzB5K86rp5DWpPaze5E+I08wxHSngcSFJCsIA5/wC98qfvKkW227UFqvd5mt2pmUJz/EhSpYb4UAnh24T2GtlZ/bdVPXXSZMq+4rMOknDpmxHnZ4Hown9K0uaR0858Voi/7qSn6Gj33Un+zrH/ABEfyVreueoGEcb9hiNoG/Eu5pA+ZTSApy/Dfujpuxf7f2/+TWrQmmFHe1p9H3R/9q8HQGmD/wA3EeUhz+avUW+XmYCYlngSMbEs3dC/omt/v2pf9nGP+JJ/lrv280f6/wB0554Z68f0nCr2d6aJ2ivDyfVTf7DY7UKw32MyCGWL5IbRk5wkJbA39KXv2hqUf9GmT/5kn+WunRDF0t1vubc9sxjLuTsoMpdCxhYT2jnyx6cqbxXuq5G5t/HXcUyUqs4ioa/xqWRcr6zGCkRyHXR3fCnzNLEh92S6p19fGs9ta/CvDjiGkFbiglIGSTRbc1h6wqpWvtMrUlCCpaglIGSSeVLd0uCpa+FGQynknv8AE0XO5Klq4UZQyk7J7VeJpg0dpVc1xE+4NlMVOFNtKGC4e8/w/XyorrLnQhZYFGzJT2f2ExmzdJacOupwyk80pPb6/Tzp1AoAAAAGMVmqiIEXQkx2LnZhRRRXc5hRRRRCFFFFEIV4cQlxBQtIUk8wRnNe6KIRYulgW2S7B6yTzaPMeXfUEQUkgjBBwQdsVYlcU22xZg+2aHF2LGyvnSduKG6rG6sor0brEiipqVpx9skxlh1PcrY/pUW/EkRyenZcb8xkUm1Tr3EcW1G7GQ2pbr+xbJKn9H0i2kjgR2KUSAnPqRUHbNNIlJTN1Io3Ge511JeJLTOfupTy2qev9uF3s0qEFJSp1HUWRkJWN0n0IFaLPPTOiALSWpLPUkMKPWaWOYP5HkQRWGQ9i0/R069ZtSiPb9fx0nNL0xaH2ShqExEdHwPxGw042e8KTg1v0tNlSYT0W5HimwHjHdXjHSYAKV8+1JBqQJABJOANyT2VHabAdXc7ig5ZmSeJpQGy0IQlHF5EpVjvGKyxLHdWDdRNMlFVlKjrJrFZrKGpDpxHjrdz2jl866mtOXeX/SuNQ2/AcaqcWtmPQRVrFXuZGSpjMRPE6sAnYJHM1Etx7pqB0CJGWtsHACdkJ8STtmn636NtUVXSSELmunmqQeIH05UwtNobQENoCEjYADAFNJiHu0VfK8KIpaf0RGhKRIuShJfG4Rj7NB9ef+Nqb0jG1GN81mm1RUGgIozsx2TCiiiu5zCiiiiEKKKKIQoooohCiiiiEKKKK8hMGsHc70UV74nnmc7kKK7kuR2lHvKBSxrDStkfhOz1QQ3MabJRIYcW04MA4HEkgkeB2oorMKNzssfmVR7M4ydS3+REvzsmdGa3Sy9JcKDgjHEOLCvXNX3Ht0JhKUsxGUJSMJCUAYA7qKK64qOwgGY9zOsADkMVmiiuh2nB7zNFFFeT2FFFFewhRRRRCFFFFEJ//9k="/>
          <p:cNvSpPr>
            <a:spLocks noChangeAspect="1" noChangeArrowheads="1"/>
          </p:cNvSpPr>
          <p:nvPr/>
        </p:nvSpPr>
        <p:spPr bwMode="auto">
          <a:xfrm>
            <a:off x="63500" y="-525463"/>
            <a:ext cx="1333500" cy="11049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4346" name="Picture 10" descr="http://t3.gstatic.com/images?q=tbn:ANd9GcSBwRmhfYfWI2k-g6Dv3XDcbDzEEert2ptgzhKl2woqjL5R1dO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3657600"/>
            <a:ext cx="1895475" cy="2419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457200"/>
          <a:ext cx="3048000" cy="6400800"/>
        </p:xfrm>
        <a:graphic>
          <a:graphicData uri="http://schemas.openxmlformats.org/drawingml/2006/table">
            <a:tbl>
              <a:tblPr/>
              <a:tblGrid>
                <a:gridCol w="1663411"/>
                <a:gridCol w="1384589"/>
              </a:tblGrid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Sports (hrs in a day)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Math Grade (%)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124200" y="457200"/>
          <a:ext cx="2743200" cy="6400800"/>
        </p:xfrm>
        <a:graphic>
          <a:graphicData uri="http://schemas.openxmlformats.org/drawingml/2006/table">
            <a:tbl>
              <a:tblPr/>
              <a:tblGrid>
                <a:gridCol w="1527464"/>
                <a:gridCol w="1215736"/>
              </a:tblGrid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943599" y="457206"/>
          <a:ext cx="3200401" cy="6400794"/>
        </p:xfrm>
        <a:graphic>
          <a:graphicData uri="http://schemas.openxmlformats.org/drawingml/2006/table">
            <a:tbl>
              <a:tblPr/>
              <a:tblGrid>
                <a:gridCol w="1815027"/>
                <a:gridCol w="1385374"/>
              </a:tblGrid>
              <a:tr h="23135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47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47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47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47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47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47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47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47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47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47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47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47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47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47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47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47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47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47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47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47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/>
        </p:nvGraphicFramePr>
        <p:xfrm>
          <a:off x="685800" y="914400"/>
          <a:ext cx="76962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343400" y="633478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All of our group members were present when data was collected.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85800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Line of best fit equation 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105400" y="1981200"/>
            <a:ext cx="457200" cy="457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3429000" y="1600200"/>
            <a:ext cx="4343400" cy="1359932"/>
            <a:chOff x="3429000" y="1600200"/>
            <a:chExt cx="4343400" cy="1359932"/>
          </a:xfrm>
        </p:grpSpPr>
        <p:sp>
          <p:nvSpPr>
            <p:cNvPr id="8" name="TextBox 7"/>
            <p:cNvSpPr txBox="1"/>
            <p:nvPr/>
          </p:nvSpPr>
          <p:spPr>
            <a:xfrm>
              <a:off x="4495800" y="1600200"/>
              <a:ext cx="32766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100 = 2.4 (5) +b</a:t>
              </a:r>
            </a:p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100 = 12 +b</a:t>
              </a:r>
            </a:p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-12    -12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4267200" y="2514600"/>
              <a:ext cx="24384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429000" y="2590800"/>
              <a:ext cx="3200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88 = b     </a:t>
              </a:r>
              <a:endParaRPr lang="en-US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133600" y="4572000"/>
            <a:ext cx="495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Y = 2.4x </a:t>
            </a:r>
            <a:r>
              <a:rPr lang="en-US" sz="5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en-US" sz="5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88</a:t>
            </a:r>
            <a:endParaRPr lang="en-US" sz="54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752600" y="1219200"/>
            <a:ext cx="2133600" cy="3416320"/>
            <a:chOff x="1752600" y="1219200"/>
            <a:chExt cx="2133600" cy="3416320"/>
          </a:xfrm>
        </p:grpSpPr>
        <p:sp>
          <p:nvSpPr>
            <p:cNvPr id="3" name="TextBox 2"/>
            <p:cNvSpPr txBox="1"/>
            <p:nvPr/>
          </p:nvSpPr>
          <p:spPr>
            <a:xfrm>
              <a:off x="1752600" y="1219200"/>
              <a:ext cx="2133600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1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  y</a:t>
              </a:r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1</a:t>
              </a:r>
            </a:p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(1.5, 89)</a:t>
              </a:r>
            </a:p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 x</a:t>
              </a:r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2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 y</a:t>
              </a:r>
              <a:r>
                <a:rPr lang="en-US" sz="1000" dirty="0" smtClean="0">
                  <a:latin typeface="Arial" pitchFamily="34" charset="0"/>
                  <a:cs typeface="Arial" pitchFamily="34" charset="0"/>
                </a:rPr>
                <a:t>2</a:t>
              </a:r>
            </a:p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(5, 100)</a:t>
              </a:r>
            </a:p>
            <a:p>
              <a:endParaRPr lang="en-US" dirty="0" smtClean="0">
                <a:latin typeface="Arial" pitchFamily="34" charset="0"/>
                <a:cs typeface="Arial" pitchFamily="34" charset="0"/>
              </a:endParaRPr>
            </a:p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100 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- 89 = 11</a:t>
              </a:r>
              <a:endParaRPr lang="en-US" dirty="0" smtClean="0">
                <a:latin typeface="Arial" pitchFamily="34" charset="0"/>
                <a:cs typeface="Arial" pitchFamily="34" charset="0"/>
              </a:endParaRPr>
            </a:p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5 - 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1.5 =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	  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 4.5</a:t>
              </a:r>
              <a:endParaRPr lang="en-US" dirty="0" smtClean="0">
                <a:latin typeface="Arial" pitchFamily="34" charset="0"/>
                <a:cs typeface="Arial" pitchFamily="34" charset="0"/>
              </a:endParaRPr>
            </a:p>
            <a:p>
              <a:endParaRPr lang="en-US" dirty="0" smtClean="0">
                <a:latin typeface="Arial" pitchFamily="34" charset="0"/>
                <a:cs typeface="Arial" pitchFamily="34" charset="0"/>
              </a:endParaRPr>
            </a:p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Y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= 100</a:t>
              </a:r>
              <a:endParaRPr lang="en-US" dirty="0" smtClean="0">
                <a:latin typeface="Arial" pitchFamily="34" charset="0"/>
                <a:cs typeface="Arial" pitchFamily="34" charset="0"/>
              </a:endParaRPr>
            </a:p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X</a:t>
              </a:r>
              <a:r>
                <a:rPr lang="en-US" dirty="0" smtClean="0">
                  <a:latin typeface="Arial" pitchFamily="34" charset="0"/>
                  <a:cs typeface="Arial" pitchFamily="34" charset="0"/>
                </a:rPr>
                <a:t>= 5</a:t>
              </a:r>
              <a:endParaRPr lang="en-US" dirty="0" smtClean="0">
                <a:latin typeface="Arial" pitchFamily="34" charset="0"/>
                <a:cs typeface="Arial" pitchFamily="34" charset="0"/>
              </a:endParaRPr>
            </a:p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M= 2.4</a:t>
              </a:r>
              <a:endParaRPr lang="en-US" dirty="0" smtClean="0">
                <a:latin typeface="Arial" pitchFamily="34" charset="0"/>
                <a:cs typeface="Arial" pitchFamily="34" charset="0"/>
              </a:endParaRPr>
            </a:p>
            <a:p>
              <a:r>
                <a:rPr lang="en-US" dirty="0" smtClean="0">
                  <a:latin typeface="Arial" pitchFamily="34" charset="0"/>
                  <a:cs typeface="Arial" pitchFamily="34" charset="0"/>
                </a:rPr>
                <a:t>B= 88</a:t>
              </a:r>
              <a:endParaRPr lang="en-US" dirty="0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1752600" y="2895600"/>
              <a:ext cx="1143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971800" y="2895600"/>
              <a:ext cx="228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3276600" y="2743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= 2.4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14401"/>
            <a:ext cx="7924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9999"/>
                </a:solidFill>
                <a:latin typeface="Arial" pitchFamily="34" charset="0"/>
                <a:cs typeface="Arial" pitchFamily="34" charset="0"/>
              </a:rPr>
              <a:t>So… how do we predict points not on our scatter plot??</a:t>
            </a:r>
          </a:p>
          <a:p>
            <a:pPr algn="ctr"/>
            <a:endParaRPr lang="en-US" sz="2800" b="1" dirty="0">
              <a:solidFill>
                <a:srgbClr val="00999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13360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Let’s say that someone plays 7 hours of sports, on average, each day. 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(Does he sleep?)        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514600" y="2743200"/>
            <a:ext cx="0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1219200" y="3810000"/>
            <a:ext cx="2438400" cy="1288197"/>
            <a:chOff x="914400" y="3810000"/>
            <a:chExt cx="2438400" cy="1288197"/>
          </a:xfrm>
        </p:grpSpPr>
        <p:sp>
          <p:nvSpPr>
            <p:cNvPr id="4" name="TextBox 3"/>
            <p:cNvSpPr txBox="1"/>
            <p:nvPr/>
          </p:nvSpPr>
          <p:spPr>
            <a:xfrm>
              <a:off x="914400" y="3810000"/>
              <a:ext cx="2438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Y = 2.4 (7) + 88</a:t>
              </a:r>
              <a:endParaRPr lang="en-US" sz="24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914400" y="4267200"/>
              <a:ext cx="2438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Y = 16.8 + 88</a:t>
              </a:r>
              <a:endParaRPr lang="en-US" sz="2400" dirty="0" smtClean="0">
                <a:latin typeface="Arial" pitchFamily="34" charset="0"/>
                <a:cs typeface="Arial" pitchFamily="34" charset="0"/>
              </a:endParaRPr>
            </a:p>
            <a:p>
              <a:r>
                <a:rPr lang="en-US" sz="2400" dirty="0" smtClean="0">
                  <a:latin typeface="Arial" pitchFamily="34" charset="0"/>
                  <a:cs typeface="Arial" pitchFamily="34" charset="0"/>
                </a:rPr>
                <a:t>Y = 104.8</a:t>
              </a:r>
              <a:endParaRPr lang="en-US" sz="2400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" name="Cross 7"/>
          <p:cNvSpPr/>
          <p:nvPr/>
        </p:nvSpPr>
        <p:spPr>
          <a:xfrm>
            <a:off x="5562600" y="2133600"/>
            <a:ext cx="3276600" cy="3657600"/>
          </a:xfrm>
          <a:prstGeom prst="plus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In addition (no pun intended) we polled people by going around, as a group, and asking everyday middle school students (6-8 grade).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8382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rial" pitchFamily="34" charset="0"/>
                <a:cs typeface="Arial" pitchFamily="34" charset="0"/>
              </a:rPr>
              <a:t>Summery of Student Behavior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2133600"/>
            <a:ext cx="647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We have concluded that as the hours of sports that you play in a day increases, so does your math grade.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8862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Arial" pitchFamily="34" charset="0"/>
                <a:cs typeface="Arial" pitchFamily="34" charset="0"/>
              </a:rPr>
              <a:t>KEEP PLAYING THOSE SPORTS!</a:t>
            </a:r>
            <a:endParaRPr lang="en-US" sz="4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6" name="Picture 2" descr="C:\Documents and Settings\bulldog\Local Settings\Temporary Internet Files\Content.IE5\TL7TH6GQ\MC900433881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4800600"/>
            <a:ext cx="1828572" cy="1828572"/>
          </a:xfrm>
          <a:prstGeom prst="rect">
            <a:avLst/>
          </a:prstGeom>
          <a:noFill/>
        </p:spPr>
      </p:pic>
      <p:pic>
        <p:nvPicPr>
          <p:cNvPr id="16387" name="Picture 3" descr="C:\Documents and Settings\bulldog\Local Settings\Temporary Internet Files\Content.IE5\GW5ID9PS\MC90043612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4724400"/>
            <a:ext cx="1882775" cy="169862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810000" y="4724400"/>
            <a:ext cx="1828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=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142</TotalTime>
  <Words>364</Words>
  <Application>Microsoft Office PowerPoint</Application>
  <PresentationFormat>On-screen Show (4:3)</PresentationFormat>
  <Paragraphs>160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</vt:lpstr>
      <vt:lpstr>Does the amount of sports you play in a day effect your math grade?</vt:lpstr>
      <vt:lpstr>Hypothesis</vt:lpstr>
      <vt:lpstr>Slide 3</vt:lpstr>
      <vt:lpstr>Slide 4</vt:lpstr>
      <vt:lpstr>Slide 5</vt:lpstr>
      <vt:lpstr>Slide 6</vt:lpstr>
      <vt:lpstr>Slide 7</vt:lpstr>
    </vt:vector>
  </TitlesOfParts>
  <Company>MPS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Does the amount of sports you play in a day effect your math grade?</dc:title>
  <dc:creator>bulldog</dc:creator>
  <cp:lastModifiedBy>Dave</cp:lastModifiedBy>
  <cp:revision>19</cp:revision>
  <dcterms:created xsi:type="dcterms:W3CDTF">2012-03-12T13:18:19Z</dcterms:created>
  <dcterms:modified xsi:type="dcterms:W3CDTF">2012-03-15T20:39:13Z</dcterms:modified>
</cp:coreProperties>
</file>