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drawings/drawing1.xml" ContentType="application/vnd.openxmlformats-officedocument.drawingml.chartshapes+xml"/>
  <Override PartName="/ppt/drawings/drawing2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58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164" y="-7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J:\Book1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J:\Book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3"/>
  <c:chart>
    <c:title>
      <c:tx>
        <c:rich>
          <a:bodyPr/>
          <a:lstStyle/>
          <a:p>
            <a:pPr>
              <a:defRPr/>
            </a:pPr>
            <a:r>
              <a:rPr lang="en-US">
                <a:effectLst>
                  <a:reflection blurRad="6350" stA="60000" endA="900" endPos="58000" dir="5400000" sy="-100000" algn="bl" rotWithShape="0"/>
                </a:effectLst>
              </a:rPr>
              <a:t>T.V.s vs. Laptops and Computers</a:t>
            </a:r>
          </a:p>
        </c:rich>
      </c:tx>
      <c:layout>
        <c:manualLayout>
          <c:xMode val="edge"/>
          <c:yMode val="edge"/>
          <c:x val="0.12782671862986814"/>
          <c:y val="8.8522309711286287E-2"/>
        </c:manualLayout>
      </c:layout>
    </c:title>
    <c:plotArea>
      <c:layout>
        <c:manualLayout>
          <c:layoutTarget val="inner"/>
          <c:xMode val="edge"/>
          <c:yMode val="edge"/>
          <c:x val="6.9666003870728396E-2"/>
          <c:y val="0.23317337416156314"/>
          <c:w val="0.53272006150746309"/>
          <c:h val="0.58875955088947285"/>
        </c:manualLayout>
      </c:layout>
      <c:scatterChart>
        <c:scatterStyle val="lineMarker"/>
        <c:ser>
          <c:idx val="0"/>
          <c:order val="0"/>
          <c:tx>
            <c:strRef>
              <c:f>Sheet1!$C$1</c:f>
              <c:strCache>
                <c:ptCount val="1"/>
                <c:pt idx="0">
                  <c:v>Amount of working Computers and Laptops in home</c:v>
                </c:pt>
              </c:strCache>
            </c:strRef>
          </c:tx>
          <c:spPr>
            <a:ln w="28575">
              <a:noFill/>
            </a:ln>
          </c:spPr>
          <c:dPt>
            <c:idx val="0"/>
            <c:marker>
              <c:spPr>
                <a:solidFill>
                  <a:schemeClr val="accent2">
                    <a:lumMod val="75000"/>
                  </a:schemeClr>
                </a:solidFill>
              </c:spPr>
            </c:marker>
          </c:dPt>
          <c:dPt>
            <c:idx val="1"/>
            <c:marker>
              <c:spPr>
                <a:solidFill>
                  <a:schemeClr val="accent2">
                    <a:lumMod val="75000"/>
                  </a:schemeClr>
                </a:solidFill>
              </c:spPr>
            </c:marker>
          </c:dPt>
          <c:dPt>
            <c:idx val="2"/>
            <c:marker>
              <c:spPr>
                <a:solidFill>
                  <a:schemeClr val="accent2">
                    <a:lumMod val="75000"/>
                  </a:schemeClr>
                </a:solidFill>
              </c:spPr>
            </c:marker>
          </c:dPt>
          <c:dPt>
            <c:idx val="3"/>
            <c:marker>
              <c:spPr>
                <a:solidFill>
                  <a:schemeClr val="accent2">
                    <a:lumMod val="75000"/>
                  </a:schemeClr>
                </a:solidFill>
              </c:spPr>
            </c:marker>
          </c:dPt>
          <c:dPt>
            <c:idx val="4"/>
            <c:marker>
              <c:spPr>
                <a:solidFill>
                  <a:schemeClr val="accent2">
                    <a:lumMod val="75000"/>
                  </a:schemeClr>
                </a:solidFill>
              </c:spPr>
            </c:marker>
          </c:dPt>
          <c:dPt>
            <c:idx val="5"/>
            <c:marker>
              <c:spPr>
                <a:solidFill>
                  <a:srgbClr val="00B050"/>
                </a:solidFill>
              </c:spPr>
            </c:marker>
          </c:dPt>
          <c:dPt>
            <c:idx val="7"/>
            <c:marker>
              <c:spPr>
                <a:solidFill>
                  <a:schemeClr val="accent2">
                    <a:lumMod val="75000"/>
                  </a:schemeClr>
                </a:solidFill>
              </c:spPr>
            </c:marker>
          </c:dPt>
          <c:dPt>
            <c:idx val="9"/>
            <c:marker>
              <c:spPr>
                <a:solidFill>
                  <a:schemeClr val="accent2">
                    <a:lumMod val="75000"/>
                  </a:schemeClr>
                </a:solidFill>
              </c:spPr>
            </c:marker>
          </c:dPt>
          <c:dPt>
            <c:idx val="10"/>
            <c:marker>
              <c:spPr>
                <a:solidFill>
                  <a:schemeClr val="accent2">
                    <a:lumMod val="75000"/>
                  </a:schemeClr>
                </a:solidFill>
              </c:spPr>
            </c:marker>
          </c:dPt>
          <c:dPt>
            <c:idx val="13"/>
            <c:marker>
              <c:spPr>
                <a:solidFill>
                  <a:srgbClr val="00B050"/>
                </a:solidFill>
              </c:spPr>
            </c:marker>
          </c:dPt>
          <c:dPt>
            <c:idx val="14"/>
            <c:marker>
              <c:spPr>
                <a:solidFill>
                  <a:schemeClr val="accent2">
                    <a:lumMod val="75000"/>
                  </a:schemeClr>
                </a:solidFill>
              </c:spPr>
            </c:marker>
          </c:dPt>
          <c:dPt>
            <c:idx val="15"/>
            <c:marker>
              <c:spPr>
                <a:solidFill>
                  <a:schemeClr val="accent2">
                    <a:lumMod val="75000"/>
                  </a:schemeClr>
                </a:solidFill>
              </c:spPr>
            </c:marker>
          </c:dPt>
          <c:dPt>
            <c:idx val="17"/>
            <c:marker>
              <c:spPr>
                <a:solidFill>
                  <a:schemeClr val="accent2">
                    <a:lumMod val="75000"/>
                  </a:schemeClr>
                </a:solidFill>
              </c:spPr>
            </c:marker>
          </c:dPt>
          <c:dPt>
            <c:idx val="19"/>
            <c:marker>
              <c:spPr>
                <a:solidFill>
                  <a:schemeClr val="accent2">
                    <a:lumMod val="75000"/>
                  </a:schemeClr>
                </a:solidFill>
              </c:spPr>
            </c:marker>
          </c:dPt>
          <c:dPt>
            <c:idx val="20"/>
            <c:marker>
              <c:spPr>
                <a:solidFill>
                  <a:schemeClr val="accent2">
                    <a:lumMod val="75000"/>
                  </a:schemeClr>
                </a:solidFill>
              </c:spPr>
            </c:marker>
          </c:dPt>
          <c:dPt>
            <c:idx val="22"/>
            <c:marker>
              <c:spPr>
                <a:solidFill>
                  <a:schemeClr val="accent2">
                    <a:lumMod val="75000"/>
                  </a:schemeClr>
                </a:solidFill>
              </c:spPr>
            </c:marker>
          </c:dPt>
          <c:dPt>
            <c:idx val="26"/>
            <c:marker>
              <c:spPr>
                <a:solidFill>
                  <a:schemeClr val="accent2">
                    <a:lumMod val="75000"/>
                  </a:schemeClr>
                </a:solidFill>
              </c:spPr>
            </c:marker>
          </c:dPt>
          <c:dPt>
            <c:idx val="29"/>
            <c:marker>
              <c:spPr>
                <a:solidFill>
                  <a:schemeClr val="accent2">
                    <a:lumMod val="75000"/>
                  </a:schemeClr>
                </a:solidFill>
              </c:spPr>
            </c:marker>
          </c:dPt>
          <c:dPt>
            <c:idx val="33"/>
            <c:marker>
              <c:spPr>
                <a:solidFill>
                  <a:srgbClr val="00B050"/>
                </a:solidFill>
              </c:spPr>
            </c:marker>
          </c:dPt>
          <c:dPt>
            <c:idx val="35"/>
            <c:marker>
              <c:spPr>
                <a:solidFill>
                  <a:schemeClr val="accent2">
                    <a:lumMod val="75000"/>
                  </a:schemeClr>
                </a:solidFill>
              </c:spPr>
            </c:marker>
          </c:dPt>
          <c:dPt>
            <c:idx val="36"/>
            <c:marker>
              <c:spPr>
                <a:solidFill>
                  <a:srgbClr val="00B050"/>
                </a:solidFill>
              </c:spPr>
            </c:marker>
          </c:dPt>
          <c:dPt>
            <c:idx val="38"/>
            <c:marker>
              <c:spPr>
                <a:solidFill>
                  <a:srgbClr val="00B050"/>
                </a:solidFill>
              </c:spPr>
            </c:marker>
          </c:dPt>
          <c:xVal>
            <c:numRef>
              <c:f>Sheet1!$B$2:$B$69</c:f>
              <c:numCache>
                <c:formatCode>General</c:formatCode>
                <c:ptCount val="68"/>
                <c:pt idx="0">
                  <c:v>4</c:v>
                </c:pt>
                <c:pt idx="1">
                  <c:v>4</c:v>
                </c:pt>
                <c:pt idx="2">
                  <c:v>0</c:v>
                </c:pt>
                <c:pt idx="3">
                  <c:v>2</c:v>
                </c:pt>
                <c:pt idx="4">
                  <c:v>4</c:v>
                </c:pt>
                <c:pt idx="5">
                  <c:v>3</c:v>
                </c:pt>
                <c:pt idx="6">
                  <c:v>2</c:v>
                </c:pt>
                <c:pt idx="7">
                  <c:v>5</c:v>
                </c:pt>
                <c:pt idx="8">
                  <c:v>8</c:v>
                </c:pt>
                <c:pt idx="9">
                  <c:v>4</c:v>
                </c:pt>
                <c:pt idx="10">
                  <c:v>7</c:v>
                </c:pt>
                <c:pt idx="11">
                  <c:v>2</c:v>
                </c:pt>
                <c:pt idx="12">
                  <c:v>5</c:v>
                </c:pt>
                <c:pt idx="13">
                  <c:v>4</c:v>
                </c:pt>
                <c:pt idx="14">
                  <c:v>4</c:v>
                </c:pt>
                <c:pt idx="15">
                  <c:v>1</c:v>
                </c:pt>
                <c:pt idx="16">
                  <c:v>4</c:v>
                </c:pt>
                <c:pt idx="17">
                  <c:v>5</c:v>
                </c:pt>
                <c:pt idx="18">
                  <c:v>5</c:v>
                </c:pt>
                <c:pt idx="19">
                  <c:v>6</c:v>
                </c:pt>
                <c:pt idx="20">
                  <c:v>3</c:v>
                </c:pt>
                <c:pt idx="21">
                  <c:v>6</c:v>
                </c:pt>
                <c:pt idx="22">
                  <c:v>7</c:v>
                </c:pt>
                <c:pt idx="23">
                  <c:v>9</c:v>
                </c:pt>
                <c:pt idx="24">
                  <c:v>5</c:v>
                </c:pt>
                <c:pt idx="25">
                  <c:v>9</c:v>
                </c:pt>
                <c:pt idx="26">
                  <c:v>4</c:v>
                </c:pt>
                <c:pt idx="27">
                  <c:v>2</c:v>
                </c:pt>
                <c:pt idx="28">
                  <c:v>4</c:v>
                </c:pt>
                <c:pt idx="29">
                  <c:v>5</c:v>
                </c:pt>
                <c:pt idx="30">
                  <c:v>6</c:v>
                </c:pt>
                <c:pt idx="31">
                  <c:v>6</c:v>
                </c:pt>
                <c:pt idx="32">
                  <c:v>5</c:v>
                </c:pt>
                <c:pt idx="33">
                  <c:v>3</c:v>
                </c:pt>
                <c:pt idx="34">
                  <c:v>7</c:v>
                </c:pt>
                <c:pt idx="35">
                  <c:v>6</c:v>
                </c:pt>
                <c:pt idx="36">
                  <c:v>3</c:v>
                </c:pt>
                <c:pt idx="37">
                  <c:v>0</c:v>
                </c:pt>
                <c:pt idx="38">
                  <c:v>4</c:v>
                </c:pt>
                <c:pt idx="39">
                  <c:v>5</c:v>
                </c:pt>
                <c:pt idx="40">
                  <c:v>4</c:v>
                </c:pt>
                <c:pt idx="41">
                  <c:v>3</c:v>
                </c:pt>
                <c:pt idx="42">
                  <c:v>4</c:v>
                </c:pt>
                <c:pt idx="43">
                  <c:v>3</c:v>
                </c:pt>
                <c:pt idx="44">
                  <c:v>4</c:v>
                </c:pt>
                <c:pt idx="45">
                  <c:v>1</c:v>
                </c:pt>
                <c:pt idx="46">
                  <c:v>8</c:v>
                </c:pt>
                <c:pt idx="47">
                  <c:v>6</c:v>
                </c:pt>
                <c:pt idx="48">
                  <c:v>5</c:v>
                </c:pt>
                <c:pt idx="49">
                  <c:v>11</c:v>
                </c:pt>
                <c:pt idx="50">
                  <c:v>5</c:v>
                </c:pt>
                <c:pt idx="51">
                  <c:v>4</c:v>
                </c:pt>
                <c:pt idx="52">
                  <c:v>3</c:v>
                </c:pt>
                <c:pt idx="53">
                  <c:v>4</c:v>
                </c:pt>
                <c:pt idx="54">
                  <c:v>6</c:v>
                </c:pt>
                <c:pt idx="55">
                  <c:v>3</c:v>
                </c:pt>
                <c:pt idx="56">
                  <c:v>3</c:v>
                </c:pt>
                <c:pt idx="57">
                  <c:v>3</c:v>
                </c:pt>
                <c:pt idx="58">
                  <c:v>4</c:v>
                </c:pt>
                <c:pt idx="59">
                  <c:v>3</c:v>
                </c:pt>
                <c:pt idx="60">
                  <c:v>1</c:v>
                </c:pt>
                <c:pt idx="61">
                  <c:v>4</c:v>
                </c:pt>
                <c:pt idx="62">
                  <c:v>3</c:v>
                </c:pt>
                <c:pt idx="63">
                  <c:v>5</c:v>
                </c:pt>
                <c:pt idx="64">
                  <c:v>3</c:v>
                </c:pt>
                <c:pt idx="65">
                  <c:v>7</c:v>
                </c:pt>
                <c:pt idx="66">
                  <c:v>4</c:v>
                </c:pt>
                <c:pt idx="67">
                  <c:v>4</c:v>
                </c:pt>
              </c:numCache>
            </c:numRef>
          </c:xVal>
          <c:yVal>
            <c:numRef>
              <c:f>Sheet1!$C$2:$C$69</c:f>
              <c:numCache>
                <c:formatCode>General</c:formatCode>
                <c:ptCount val="68"/>
                <c:pt idx="0">
                  <c:v>6</c:v>
                </c:pt>
                <c:pt idx="1">
                  <c:v>5</c:v>
                </c:pt>
                <c:pt idx="2">
                  <c:v>0</c:v>
                </c:pt>
                <c:pt idx="3">
                  <c:v>4</c:v>
                </c:pt>
                <c:pt idx="4">
                  <c:v>6</c:v>
                </c:pt>
                <c:pt idx="5">
                  <c:v>1</c:v>
                </c:pt>
                <c:pt idx="6">
                  <c:v>4</c:v>
                </c:pt>
                <c:pt idx="7">
                  <c:v>5</c:v>
                </c:pt>
                <c:pt idx="8">
                  <c:v>4</c:v>
                </c:pt>
                <c:pt idx="9">
                  <c:v>5</c:v>
                </c:pt>
                <c:pt idx="10">
                  <c:v>4</c:v>
                </c:pt>
                <c:pt idx="11">
                  <c:v>7</c:v>
                </c:pt>
                <c:pt idx="12">
                  <c:v>5</c:v>
                </c:pt>
                <c:pt idx="13">
                  <c:v>2</c:v>
                </c:pt>
                <c:pt idx="14">
                  <c:v>3</c:v>
                </c:pt>
                <c:pt idx="15">
                  <c:v>1</c:v>
                </c:pt>
                <c:pt idx="16">
                  <c:v>3</c:v>
                </c:pt>
                <c:pt idx="17">
                  <c:v>2</c:v>
                </c:pt>
                <c:pt idx="18">
                  <c:v>1</c:v>
                </c:pt>
                <c:pt idx="19">
                  <c:v>3</c:v>
                </c:pt>
                <c:pt idx="20">
                  <c:v>4</c:v>
                </c:pt>
                <c:pt idx="21">
                  <c:v>4</c:v>
                </c:pt>
                <c:pt idx="22">
                  <c:v>2</c:v>
                </c:pt>
                <c:pt idx="23">
                  <c:v>8</c:v>
                </c:pt>
                <c:pt idx="24">
                  <c:v>4</c:v>
                </c:pt>
                <c:pt idx="25">
                  <c:v>4</c:v>
                </c:pt>
                <c:pt idx="26">
                  <c:v>4</c:v>
                </c:pt>
                <c:pt idx="27">
                  <c:v>3</c:v>
                </c:pt>
                <c:pt idx="28">
                  <c:v>2</c:v>
                </c:pt>
                <c:pt idx="29">
                  <c:v>3</c:v>
                </c:pt>
                <c:pt idx="30">
                  <c:v>10</c:v>
                </c:pt>
                <c:pt idx="31">
                  <c:v>1</c:v>
                </c:pt>
                <c:pt idx="32">
                  <c:v>2</c:v>
                </c:pt>
                <c:pt idx="33">
                  <c:v>1</c:v>
                </c:pt>
                <c:pt idx="34">
                  <c:v>4</c:v>
                </c:pt>
                <c:pt idx="35">
                  <c:v>2</c:v>
                </c:pt>
                <c:pt idx="36">
                  <c:v>3</c:v>
                </c:pt>
                <c:pt idx="37">
                  <c:v>0</c:v>
                </c:pt>
                <c:pt idx="38">
                  <c:v>1</c:v>
                </c:pt>
                <c:pt idx="39">
                  <c:v>3</c:v>
                </c:pt>
                <c:pt idx="40">
                  <c:v>1</c:v>
                </c:pt>
                <c:pt idx="41">
                  <c:v>1</c:v>
                </c:pt>
                <c:pt idx="42">
                  <c:v>2</c:v>
                </c:pt>
                <c:pt idx="43">
                  <c:v>3</c:v>
                </c:pt>
                <c:pt idx="44">
                  <c:v>7</c:v>
                </c:pt>
                <c:pt idx="45">
                  <c:v>3</c:v>
                </c:pt>
                <c:pt idx="46">
                  <c:v>1</c:v>
                </c:pt>
                <c:pt idx="47">
                  <c:v>3</c:v>
                </c:pt>
                <c:pt idx="48">
                  <c:v>10</c:v>
                </c:pt>
                <c:pt idx="49">
                  <c:v>4</c:v>
                </c:pt>
                <c:pt idx="50">
                  <c:v>2</c:v>
                </c:pt>
                <c:pt idx="51">
                  <c:v>2</c:v>
                </c:pt>
                <c:pt idx="52">
                  <c:v>1</c:v>
                </c:pt>
                <c:pt idx="53">
                  <c:v>1</c:v>
                </c:pt>
                <c:pt idx="54">
                  <c:v>2</c:v>
                </c:pt>
                <c:pt idx="55">
                  <c:v>2</c:v>
                </c:pt>
                <c:pt idx="56">
                  <c:v>1</c:v>
                </c:pt>
                <c:pt idx="57">
                  <c:v>3</c:v>
                </c:pt>
                <c:pt idx="58">
                  <c:v>1</c:v>
                </c:pt>
                <c:pt idx="59">
                  <c:v>4</c:v>
                </c:pt>
                <c:pt idx="60">
                  <c:v>7</c:v>
                </c:pt>
                <c:pt idx="61">
                  <c:v>4</c:v>
                </c:pt>
                <c:pt idx="62">
                  <c:v>4</c:v>
                </c:pt>
                <c:pt idx="63">
                  <c:v>5</c:v>
                </c:pt>
                <c:pt idx="64">
                  <c:v>3</c:v>
                </c:pt>
                <c:pt idx="65">
                  <c:v>2</c:v>
                </c:pt>
                <c:pt idx="66">
                  <c:v>5</c:v>
                </c:pt>
                <c:pt idx="67">
                  <c:v>4</c:v>
                </c:pt>
              </c:numCache>
            </c:numRef>
          </c:yVal>
        </c:ser>
        <c:dLbls>
          <c:showVal val="1"/>
        </c:dLbls>
        <c:axId val="63665280"/>
        <c:axId val="63667200"/>
      </c:scatterChart>
      <c:valAx>
        <c:axId val="63665280"/>
        <c:scaling>
          <c:orientation val="minMax"/>
        </c:scaling>
        <c:axPos val="b"/>
        <c:majorGridlines>
          <c:spPr>
            <a:ln>
              <a:solidFill>
                <a:schemeClr val="tx1"/>
              </a:solidFill>
            </a:ln>
          </c:spPr>
        </c:majorGridlines>
        <c:title>
          <c:tx>
            <c:rich>
              <a:bodyPr/>
              <a:lstStyle/>
              <a:p>
                <a:pPr>
                  <a:defRPr/>
                </a:pPr>
                <a:r>
                  <a:rPr lang="en-US" sz="1600"/>
                  <a:t># of T.V.s in home</a:t>
                </a:r>
              </a:p>
            </c:rich>
          </c:tx>
          <c:layout/>
        </c:title>
        <c:numFmt formatCode="General" sourceLinked="1"/>
        <c:tickLblPos val="nextTo"/>
        <c:spPr>
          <a:ln>
            <a:solidFill>
              <a:schemeClr val="tx1"/>
            </a:solidFill>
          </a:ln>
        </c:spPr>
        <c:crossAx val="63667200"/>
        <c:crosses val="autoZero"/>
        <c:crossBetween val="midCat"/>
      </c:valAx>
      <c:valAx>
        <c:axId val="63667200"/>
        <c:scaling>
          <c:orientation val="minMax"/>
        </c:scaling>
        <c:axPos val="l"/>
        <c:majorGridlines>
          <c:spPr>
            <a:ln>
              <a:solidFill>
                <a:schemeClr val="tx1"/>
              </a:solidFill>
            </a:ln>
          </c:spPr>
        </c:majorGridlines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sz="1600" dirty="0"/>
                  <a:t># of working </a:t>
                </a:r>
                <a:r>
                  <a:rPr lang="en-US" sz="1600" dirty="0" smtClean="0"/>
                  <a:t>Computers </a:t>
                </a:r>
                <a:r>
                  <a:rPr lang="en-US" sz="1600" dirty="0"/>
                  <a:t>and Laptops  in home</a:t>
                </a:r>
              </a:p>
            </c:rich>
          </c:tx>
          <c:layout>
            <c:manualLayout>
              <c:xMode val="edge"/>
              <c:yMode val="edge"/>
              <c:x val="1.5193509902171321E-2"/>
              <c:y val="0.24341426071741057"/>
            </c:manualLayout>
          </c:layout>
        </c:title>
        <c:numFmt formatCode="General" sourceLinked="1"/>
        <c:tickLblPos val="nextTo"/>
        <c:spPr>
          <a:ln>
            <a:solidFill>
              <a:schemeClr val="tx1"/>
            </a:solidFill>
          </a:ln>
        </c:spPr>
        <c:crossAx val="63665280"/>
        <c:crosses val="autoZero"/>
        <c:crossBetween val="midCat"/>
      </c:valAx>
      <c:spPr>
        <a:solidFill>
          <a:srgbClr val="FF9900">
            <a:alpha val="0"/>
          </a:srgbClr>
        </a:solidFill>
        <a:ln>
          <a:solidFill>
            <a:schemeClr val="tx1"/>
          </a:solidFill>
        </a:ln>
      </c:spPr>
    </c:plotArea>
    <c:plotVisOnly val="1"/>
  </c:chart>
  <c:spPr>
    <a:gradFill flip="none" rotWithShape="1">
      <a:gsLst>
        <a:gs pos="18000">
          <a:srgbClr val="825600"/>
        </a:gs>
        <a:gs pos="13000">
          <a:srgbClr val="FFA800"/>
        </a:gs>
        <a:gs pos="28000">
          <a:srgbClr val="825600"/>
        </a:gs>
        <a:gs pos="42999">
          <a:srgbClr val="FFA800"/>
        </a:gs>
        <a:gs pos="58000">
          <a:srgbClr val="825600"/>
        </a:gs>
        <a:gs pos="72000">
          <a:srgbClr val="FFA800"/>
        </a:gs>
        <a:gs pos="87000">
          <a:srgbClr val="825600"/>
        </a:gs>
        <a:gs pos="100000">
          <a:srgbClr val="FFA800"/>
        </a:gs>
      </a:gsLst>
      <a:lin ang="13500000" scaled="1"/>
      <a:tileRect/>
    </a:gradFill>
  </c:sp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3"/>
  <c:chart>
    <c:title>
      <c:tx>
        <c:rich>
          <a:bodyPr/>
          <a:lstStyle/>
          <a:p>
            <a:pPr>
              <a:defRPr/>
            </a:pPr>
            <a:r>
              <a:rPr lang="en-US">
                <a:effectLst>
                  <a:reflection blurRad="6350" stA="60000" endA="900" endPos="58000" dir="5400000" sy="-100000" algn="bl" rotWithShape="0"/>
                </a:effectLst>
              </a:rPr>
              <a:t>T.V.s vs. Laptops and Computers</a:t>
            </a:r>
          </a:p>
        </c:rich>
      </c:tx>
      <c:layout>
        <c:manualLayout>
          <c:xMode val="edge"/>
          <c:yMode val="edge"/>
          <c:x val="0.21806238726332081"/>
          <c:y val="4.7781561405397792E-2"/>
        </c:manualLayout>
      </c:layout>
    </c:title>
    <c:plotArea>
      <c:layout>
        <c:manualLayout>
          <c:layoutTarget val="inner"/>
          <c:xMode val="edge"/>
          <c:yMode val="edge"/>
          <c:x val="0.12488488694215019"/>
          <c:y val="0.22576599969087224"/>
          <c:w val="0.57581773730159835"/>
          <c:h val="0.60357443103623343"/>
        </c:manualLayout>
      </c:layout>
      <c:scatterChart>
        <c:scatterStyle val="lineMarker"/>
        <c:ser>
          <c:idx val="0"/>
          <c:order val="0"/>
          <c:tx>
            <c:strRef>
              <c:f>Sheet1!$C$1</c:f>
              <c:strCache>
                <c:ptCount val="1"/>
                <c:pt idx="0">
                  <c:v>Amount of working Computers and Laptops in home</c:v>
                </c:pt>
              </c:strCache>
            </c:strRef>
          </c:tx>
          <c:spPr>
            <a:ln w="28575">
              <a:noFill/>
            </a:ln>
          </c:spPr>
          <c:dPt>
            <c:idx val="0"/>
            <c:marker>
              <c:spPr>
                <a:solidFill>
                  <a:schemeClr val="accent2">
                    <a:lumMod val="75000"/>
                  </a:schemeClr>
                </a:solidFill>
              </c:spPr>
            </c:marker>
          </c:dPt>
          <c:dPt>
            <c:idx val="1"/>
            <c:marker>
              <c:spPr>
                <a:solidFill>
                  <a:schemeClr val="accent2">
                    <a:lumMod val="75000"/>
                  </a:schemeClr>
                </a:solidFill>
              </c:spPr>
            </c:marker>
          </c:dPt>
          <c:dPt>
            <c:idx val="2"/>
            <c:marker>
              <c:spPr>
                <a:solidFill>
                  <a:schemeClr val="accent2">
                    <a:lumMod val="75000"/>
                  </a:schemeClr>
                </a:solidFill>
              </c:spPr>
            </c:marker>
          </c:dPt>
          <c:dPt>
            <c:idx val="3"/>
            <c:marker>
              <c:spPr>
                <a:solidFill>
                  <a:schemeClr val="accent2">
                    <a:lumMod val="75000"/>
                  </a:schemeClr>
                </a:solidFill>
              </c:spPr>
            </c:marker>
          </c:dPt>
          <c:dPt>
            <c:idx val="4"/>
            <c:marker>
              <c:spPr>
                <a:solidFill>
                  <a:schemeClr val="accent2">
                    <a:lumMod val="75000"/>
                  </a:schemeClr>
                </a:solidFill>
              </c:spPr>
            </c:marker>
          </c:dPt>
          <c:dPt>
            <c:idx val="5"/>
            <c:marker>
              <c:spPr>
                <a:solidFill>
                  <a:srgbClr val="00B050"/>
                </a:solidFill>
              </c:spPr>
            </c:marker>
          </c:dPt>
          <c:dPt>
            <c:idx val="7"/>
            <c:marker>
              <c:spPr>
                <a:solidFill>
                  <a:schemeClr val="accent2">
                    <a:lumMod val="75000"/>
                  </a:schemeClr>
                </a:solidFill>
              </c:spPr>
            </c:marker>
          </c:dPt>
          <c:dPt>
            <c:idx val="9"/>
            <c:marker>
              <c:spPr>
                <a:solidFill>
                  <a:schemeClr val="accent2">
                    <a:lumMod val="75000"/>
                  </a:schemeClr>
                </a:solidFill>
              </c:spPr>
            </c:marker>
          </c:dPt>
          <c:dPt>
            <c:idx val="10"/>
            <c:marker>
              <c:spPr>
                <a:solidFill>
                  <a:schemeClr val="accent2">
                    <a:lumMod val="75000"/>
                  </a:schemeClr>
                </a:solidFill>
              </c:spPr>
            </c:marker>
          </c:dPt>
          <c:dPt>
            <c:idx val="13"/>
            <c:marker>
              <c:spPr>
                <a:solidFill>
                  <a:srgbClr val="00B050"/>
                </a:solidFill>
              </c:spPr>
            </c:marker>
          </c:dPt>
          <c:dPt>
            <c:idx val="14"/>
            <c:marker>
              <c:spPr>
                <a:solidFill>
                  <a:schemeClr val="accent2">
                    <a:lumMod val="75000"/>
                  </a:schemeClr>
                </a:solidFill>
              </c:spPr>
            </c:marker>
          </c:dPt>
          <c:dPt>
            <c:idx val="15"/>
            <c:marker>
              <c:spPr>
                <a:solidFill>
                  <a:schemeClr val="accent2">
                    <a:lumMod val="75000"/>
                  </a:schemeClr>
                </a:solidFill>
              </c:spPr>
            </c:marker>
          </c:dPt>
          <c:dPt>
            <c:idx val="17"/>
            <c:marker>
              <c:spPr>
                <a:solidFill>
                  <a:schemeClr val="accent2">
                    <a:lumMod val="75000"/>
                  </a:schemeClr>
                </a:solidFill>
              </c:spPr>
            </c:marker>
          </c:dPt>
          <c:dPt>
            <c:idx val="19"/>
            <c:marker>
              <c:spPr>
                <a:solidFill>
                  <a:schemeClr val="accent2">
                    <a:lumMod val="75000"/>
                  </a:schemeClr>
                </a:solidFill>
              </c:spPr>
            </c:marker>
          </c:dPt>
          <c:dPt>
            <c:idx val="20"/>
            <c:marker>
              <c:spPr>
                <a:solidFill>
                  <a:schemeClr val="accent2">
                    <a:lumMod val="75000"/>
                  </a:schemeClr>
                </a:solidFill>
              </c:spPr>
            </c:marker>
          </c:dPt>
          <c:dPt>
            <c:idx val="22"/>
            <c:marker>
              <c:spPr>
                <a:solidFill>
                  <a:schemeClr val="accent2">
                    <a:lumMod val="75000"/>
                  </a:schemeClr>
                </a:solidFill>
              </c:spPr>
            </c:marker>
          </c:dPt>
          <c:dPt>
            <c:idx val="26"/>
            <c:marker>
              <c:spPr>
                <a:solidFill>
                  <a:schemeClr val="accent2">
                    <a:lumMod val="75000"/>
                  </a:schemeClr>
                </a:solidFill>
              </c:spPr>
            </c:marker>
          </c:dPt>
          <c:dPt>
            <c:idx val="29"/>
            <c:marker>
              <c:spPr>
                <a:solidFill>
                  <a:schemeClr val="accent2">
                    <a:lumMod val="75000"/>
                  </a:schemeClr>
                </a:solidFill>
              </c:spPr>
            </c:marker>
          </c:dPt>
          <c:dPt>
            <c:idx val="35"/>
            <c:marker>
              <c:spPr>
                <a:solidFill>
                  <a:schemeClr val="accent2">
                    <a:lumMod val="75000"/>
                  </a:schemeClr>
                </a:solidFill>
              </c:spPr>
            </c:marker>
          </c:dPt>
          <c:dPt>
            <c:idx val="36"/>
            <c:marker>
              <c:spPr>
                <a:solidFill>
                  <a:srgbClr val="00B050"/>
                </a:solidFill>
              </c:spPr>
            </c:marker>
          </c:dPt>
          <c:dPt>
            <c:idx val="38"/>
            <c:marker>
              <c:spPr>
                <a:solidFill>
                  <a:srgbClr val="00B050"/>
                </a:solidFill>
              </c:spPr>
            </c:marker>
          </c:dPt>
          <c:xVal>
            <c:numRef>
              <c:f>Sheet1!$B$2:$B$69</c:f>
              <c:numCache>
                <c:formatCode>General</c:formatCode>
                <c:ptCount val="68"/>
                <c:pt idx="0">
                  <c:v>4</c:v>
                </c:pt>
                <c:pt idx="1">
                  <c:v>4</c:v>
                </c:pt>
                <c:pt idx="2">
                  <c:v>0</c:v>
                </c:pt>
                <c:pt idx="3">
                  <c:v>2</c:v>
                </c:pt>
                <c:pt idx="4">
                  <c:v>4</c:v>
                </c:pt>
                <c:pt idx="5">
                  <c:v>3</c:v>
                </c:pt>
                <c:pt idx="6">
                  <c:v>2</c:v>
                </c:pt>
                <c:pt idx="7">
                  <c:v>5</c:v>
                </c:pt>
                <c:pt idx="8">
                  <c:v>8</c:v>
                </c:pt>
                <c:pt idx="9">
                  <c:v>4</c:v>
                </c:pt>
                <c:pt idx="10">
                  <c:v>7</c:v>
                </c:pt>
                <c:pt idx="11">
                  <c:v>2</c:v>
                </c:pt>
                <c:pt idx="12">
                  <c:v>5</c:v>
                </c:pt>
                <c:pt idx="13">
                  <c:v>4</c:v>
                </c:pt>
                <c:pt idx="14">
                  <c:v>4</c:v>
                </c:pt>
                <c:pt idx="15">
                  <c:v>1</c:v>
                </c:pt>
                <c:pt idx="16">
                  <c:v>4</c:v>
                </c:pt>
                <c:pt idx="17">
                  <c:v>5</c:v>
                </c:pt>
                <c:pt idx="18">
                  <c:v>5</c:v>
                </c:pt>
                <c:pt idx="19">
                  <c:v>6</c:v>
                </c:pt>
                <c:pt idx="20">
                  <c:v>3</c:v>
                </c:pt>
                <c:pt idx="21">
                  <c:v>6</c:v>
                </c:pt>
                <c:pt idx="22">
                  <c:v>7</c:v>
                </c:pt>
                <c:pt idx="23">
                  <c:v>9</c:v>
                </c:pt>
                <c:pt idx="24">
                  <c:v>5</c:v>
                </c:pt>
                <c:pt idx="25">
                  <c:v>9</c:v>
                </c:pt>
                <c:pt idx="26">
                  <c:v>4</c:v>
                </c:pt>
                <c:pt idx="27">
                  <c:v>2</c:v>
                </c:pt>
                <c:pt idx="28">
                  <c:v>4</c:v>
                </c:pt>
                <c:pt idx="29">
                  <c:v>5</c:v>
                </c:pt>
                <c:pt idx="30">
                  <c:v>6</c:v>
                </c:pt>
                <c:pt idx="31">
                  <c:v>6</c:v>
                </c:pt>
                <c:pt idx="32">
                  <c:v>5</c:v>
                </c:pt>
                <c:pt idx="33">
                  <c:v>3</c:v>
                </c:pt>
                <c:pt idx="34">
                  <c:v>7</c:v>
                </c:pt>
                <c:pt idx="35">
                  <c:v>6</c:v>
                </c:pt>
                <c:pt idx="36">
                  <c:v>3</c:v>
                </c:pt>
                <c:pt idx="37">
                  <c:v>0</c:v>
                </c:pt>
                <c:pt idx="38">
                  <c:v>4</c:v>
                </c:pt>
                <c:pt idx="39">
                  <c:v>5</c:v>
                </c:pt>
                <c:pt idx="40">
                  <c:v>4</c:v>
                </c:pt>
                <c:pt idx="41">
                  <c:v>3</c:v>
                </c:pt>
                <c:pt idx="42">
                  <c:v>4</c:v>
                </c:pt>
                <c:pt idx="43">
                  <c:v>3</c:v>
                </c:pt>
                <c:pt idx="44">
                  <c:v>4</c:v>
                </c:pt>
                <c:pt idx="45">
                  <c:v>1</c:v>
                </c:pt>
                <c:pt idx="46">
                  <c:v>8</c:v>
                </c:pt>
                <c:pt idx="47">
                  <c:v>6</c:v>
                </c:pt>
                <c:pt idx="48">
                  <c:v>5</c:v>
                </c:pt>
                <c:pt idx="49">
                  <c:v>11</c:v>
                </c:pt>
                <c:pt idx="50">
                  <c:v>5</c:v>
                </c:pt>
                <c:pt idx="51">
                  <c:v>4</c:v>
                </c:pt>
                <c:pt idx="52">
                  <c:v>3</c:v>
                </c:pt>
                <c:pt idx="53">
                  <c:v>4</c:v>
                </c:pt>
                <c:pt idx="54">
                  <c:v>6</c:v>
                </c:pt>
                <c:pt idx="55">
                  <c:v>3</c:v>
                </c:pt>
                <c:pt idx="56">
                  <c:v>3</c:v>
                </c:pt>
                <c:pt idx="57">
                  <c:v>3</c:v>
                </c:pt>
                <c:pt idx="58">
                  <c:v>4</c:v>
                </c:pt>
                <c:pt idx="59">
                  <c:v>3</c:v>
                </c:pt>
                <c:pt idx="60">
                  <c:v>1</c:v>
                </c:pt>
                <c:pt idx="61">
                  <c:v>4</c:v>
                </c:pt>
                <c:pt idx="62">
                  <c:v>3</c:v>
                </c:pt>
                <c:pt idx="63">
                  <c:v>5</c:v>
                </c:pt>
                <c:pt idx="64">
                  <c:v>3</c:v>
                </c:pt>
                <c:pt idx="65">
                  <c:v>7</c:v>
                </c:pt>
                <c:pt idx="66">
                  <c:v>4</c:v>
                </c:pt>
                <c:pt idx="67">
                  <c:v>4</c:v>
                </c:pt>
              </c:numCache>
            </c:numRef>
          </c:xVal>
          <c:yVal>
            <c:numRef>
              <c:f>Sheet1!$C$2:$C$69</c:f>
              <c:numCache>
                <c:formatCode>General</c:formatCode>
                <c:ptCount val="68"/>
                <c:pt idx="0">
                  <c:v>6</c:v>
                </c:pt>
                <c:pt idx="1">
                  <c:v>5</c:v>
                </c:pt>
                <c:pt idx="2">
                  <c:v>0</c:v>
                </c:pt>
                <c:pt idx="3">
                  <c:v>4</c:v>
                </c:pt>
                <c:pt idx="4">
                  <c:v>6</c:v>
                </c:pt>
                <c:pt idx="5">
                  <c:v>1</c:v>
                </c:pt>
                <c:pt idx="6">
                  <c:v>4</c:v>
                </c:pt>
                <c:pt idx="7">
                  <c:v>5</c:v>
                </c:pt>
                <c:pt idx="8">
                  <c:v>4</c:v>
                </c:pt>
                <c:pt idx="9">
                  <c:v>5</c:v>
                </c:pt>
                <c:pt idx="10">
                  <c:v>4</c:v>
                </c:pt>
                <c:pt idx="11">
                  <c:v>7</c:v>
                </c:pt>
                <c:pt idx="12">
                  <c:v>5</c:v>
                </c:pt>
                <c:pt idx="13">
                  <c:v>2</c:v>
                </c:pt>
                <c:pt idx="14">
                  <c:v>3</c:v>
                </c:pt>
                <c:pt idx="15">
                  <c:v>1</c:v>
                </c:pt>
                <c:pt idx="16">
                  <c:v>3</c:v>
                </c:pt>
                <c:pt idx="17">
                  <c:v>2</c:v>
                </c:pt>
                <c:pt idx="18">
                  <c:v>1</c:v>
                </c:pt>
                <c:pt idx="19">
                  <c:v>3</c:v>
                </c:pt>
                <c:pt idx="20">
                  <c:v>4</c:v>
                </c:pt>
                <c:pt idx="21">
                  <c:v>4</c:v>
                </c:pt>
                <c:pt idx="22">
                  <c:v>2</c:v>
                </c:pt>
                <c:pt idx="23">
                  <c:v>8</c:v>
                </c:pt>
                <c:pt idx="24">
                  <c:v>4</c:v>
                </c:pt>
                <c:pt idx="25">
                  <c:v>4</c:v>
                </c:pt>
                <c:pt idx="26">
                  <c:v>4</c:v>
                </c:pt>
                <c:pt idx="27">
                  <c:v>3</c:v>
                </c:pt>
                <c:pt idx="28">
                  <c:v>2</c:v>
                </c:pt>
                <c:pt idx="29">
                  <c:v>3</c:v>
                </c:pt>
                <c:pt idx="30">
                  <c:v>10</c:v>
                </c:pt>
                <c:pt idx="31">
                  <c:v>1</c:v>
                </c:pt>
                <c:pt idx="32">
                  <c:v>2</c:v>
                </c:pt>
                <c:pt idx="33">
                  <c:v>1</c:v>
                </c:pt>
                <c:pt idx="34">
                  <c:v>4</c:v>
                </c:pt>
                <c:pt idx="35">
                  <c:v>2</c:v>
                </c:pt>
                <c:pt idx="36">
                  <c:v>3</c:v>
                </c:pt>
                <c:pt idx="37">
                  <c:v>0</c:v>
                </c:pt>
                <c:pt idx="38">
                  <c:v>1</c:v>
                </c:pt>
                <c:pt idx="39">
                  <c:v>3</c:v>
                </c:pt>
                <c:pt idx="40">
                  <c:v>1</c:v>
                </c:pt>
                <c:pt idx="41">
                  <c:v>1</c:v>
                </c:pt>
                <c:pt idx="42">
                  <c:v>2</c:v>
                </c:pt>
                <c:pt idx="43">
                  <c:v>3</c:v>
                </c:pt>
                <c:pt idx="44">
                  <c:v>7</c:v>
                </c:pt>
                <c:pt idx="45">
                  <c:v>3</c:v>
                </c:pt>
                <c:pt idx="46">
                  <c:v>1</c:v>
                </c:pt>
                <c:pt idx="47">
                  <c:v>3</c:v>
                </c:pt>
                <c:pt idx="48">
                  <c:v>10</c:v>
                </c:pt>
                <c:pt idx="49">
                  <c:v>4</c:v>
                </c:pt>
                <c:pt idx="50">
                  <c:v>2</c:v>
                </c:pt>
                <c:pt idx="51">
                  <c:v>2</c:v>
                </c:pt>
                <c:pt idx="52">
                  <c:v>1</c:v>
                </c:pt>
                <c:pt idx="53">
                  <c:v>1</c:v>
                </c:pt>
                <c:pt idx="54">
                  <c:v>2</c:v>
                </c:pt>
                <c:pt idx="55">
                  <c:v>2</c:v>
                </c:pt>
                <c:pt idx="56">
                  <c:v>1</c:v>
                </c:pt>
                <c:pt idx="57">
                  <c:v>3</c:v>
                </c:pt>
                <c:pt idx="58">
                  <c:v>1</c:v>
                </c:pt>
                <c:pt idx="59">
                  <c:v>4</c:v>
                </c:pt>
                <c:pt idx="60">
                  <c:v>7</c:v>
                </c:pt>
                <c:pt idx="61">
                  <c:v>4</c:v>
                </c:pt>
                <c:pt idx="62">
                  <c:v>4</c:v>
                </c:pt>
                <c:pt idx="63">
                  <c:v>5</c:v>
                </c:pt>
                <c:pt idx="64">
                  <c:v>3</c:v>
                </c:pt>
                <c:pt idx="65">
                  <c:v>2</c:v>
                </c:pt>
                <c:pt idx="66">
                  <c:v>5</c:v>
                </c:pt>
                <c:pt idx="67">
                  <c:v>4</c:v>
                </c:pt>
              </c:numCache>
            </c:numRef>
          </c:yVal>
        </c:ser>
        <c:dLbls>
          <c:showVal val="1"/>
        </c:dLbls>
        <c:axId val="63751296"/>
        <c:axId val="63753216"/>
      </c:scatterChart>
      <c:valAx>
        <c:axId val="63751296"/>
        <c:scaling>
          <c:orientation val="minMax"/>
        </c:scaling>
        <c:axPos val="b"/>
        <c:majorGridlines>
          <c:spPr>
            <a:ln>
              <a:solidFill>
                <a:schemeClr val="tx1"/>
              </a:solidFill>
            </a:ln>
          </c:spPr>
        </c:majorGridlines>
        <c:title>
          <c:tx>
            <c:rich>
              <a:bodyPr/>
              <a:lstStyle/>
              <a:p>
                <a:pPr>
                  <a:defRPr/>
                </a:pPr>
                <a:r>
                  <a:rPr lang="en-US" sz="1600"/>
                  <a:t># of T.V.s in home</a:t>
                </a:r>
              </a:p>
            </c:rich>
          </c:tx>
          <c:layout/>
        </c:title>
        <c:numFmt formatCode="General" sourceLinked="1"/>
        <c:tickLblPos val="nextTo"/>
        <c:spPr>
          <a:ln>
            <a:solidFill>
              <a:schemeClr val="tx1"/>
            </a:solidFill>
          </a:ln>
        </c:spPr>
        <c:crossAx val="63753216"/>
        <c:crosses val="autoZero"/>
        <c:crossBetween val="midCat"/>
      </c:valAx>
      <c:valAx>
        <c:axId val="63753216"/>
        <c:scaling>
          <c:orientation val="minMax"/>
        </c:scaling>
        <c:axPos val="l"/>
        <c:majorGridlines>
          <c:spPr>
            <a:ln>
              <a:solidFill>
                <a:schemeClr val="tx1"/>
              </a:solidFill>
            </a:ln>
          </c:spPr>
        </c:majorGridlines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sz="1600"/>
                  <a:t># of working Comouters and Laptops  in home</a:t>
                </a:r>
              </a:p>
            </c:rich>
          </c:tx>
          <c:layout/>
        </c:title>
        <c:numFmt formatCode="General" sourceLinked="1"/>
        <c:tickLblPos val="nextTo"/>
        <c:spPr>
          <a:ln>
            <a:solidFill>
              <a:schemeClr val="tx1"/>
            </a:solidFill>
          </a:ln>
        </c:spPr>
        <c:crossAx val="63751296"/>
        <c:crosses val="autoZero"/>
        <c:crossBetween val="midCat"/>
      </c:valAx>
      <c:spPr>
        <a:solidFill>
          <a:srgbClr val="FF9900">
            <a:alpha val="0"/>
          </a:srgbClr>
        </a:solidFill>
        <a:ln>
          <a:solidFill>
            <a:schemeClr val="tx1"/>
          </a:solidFill>
        </a:ln>
      </c:spPr>
    </c:plotArea>
    <c:plotVisOnly val="1"/>
  </c:chart>
  <c:spPr>
    <a:gradFill flip="none" rotWithShape="1">
      <a:gsLst>
        <a:gs pos="18000">
          <a:srgbClr val="825600"/>
        </a:gs>
        <a:gs pos="13000">
          <a:srgbClr val="FFA800"/>
        </a:gs>
        <a:gs pos="28000">
          <a:srgbClr val="825600"/>
        </a:gs>
        <a:gs pos="42999">
          <a:srgbClr val="FFA800"/>
        </a:gs>
        <a:gs pos="58000">
          <a:srgbClr val="825600"/>
        </a:gs>
        <a:gs pos="72000">
          <a:srgbClr val="FFA800"/>
        </a:gs>
        <a:gs pos="87000">
          <a:srgbClr val="825600"/>
        </a:gs>
        <a:gs pos="100000">
          <a:srgbClr val="FFA800"/>
        </a:gs>
      </a:gsLst>
      <a:lin ang="13500000" scaled="1"/>
      <a:tileRect/>
    </a:gradFill>
  </c:spPr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0.73083</cdr:x>
      <cdr:y>0.25758</cdr:y>
    </cdr:from>
    <cdr:to>
      <cdr:x>0.98206</cdr:x>
      <cdr:y>0.86616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267200" y="971551"/>
          <a:ext cx="1466850" cy="22955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0.73083</cdr:x>
      <cdr:y>0.25758</cdr:y>
    </cdr:from>
    <cdr:to>
      <cdr:x>0.98206</cdr:x>
      <cdr:y>0.86616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267200" y="971551"/>
          <a:ext cx="1466850" cy="22955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0.50538</cdr:x>
      <cdr:y>0.48611</cdr:y>
    </cdr:from>
    <cdr:to>
      <cdr:x>0.7957</cdr:x>
      <cdr:y>0.55556</cdr:y>
    </cdr:to>
    <cdr:sp macro="" textlink="">
      <cdr:nvSpPr>
        <cdr:cNvPr id="5" name="Straight Arrow Connector 4"/>
        <cdr:cNvSpPr/>
      </cdr:nvSpPr>
      <cdr:spPr>
        <a:xfrm xmlns:a="http://schemas.openxmlformats.org/drawingml/2006/main" flipH="1">
          <a:off x="3581400" y="2667000"/>
          <a:ext cx="2057400" cy="381000"/>
        </a:xfrm>
        <a:prstGeom xmlns:a="http://schemas.openxmlformats.org/drawingml/2006/main" prst="straightConnector1">
          <a:avLst/>
        </a:prstGeom>
        <a:ln xmlns:a="http://schemas.openxmlformats.org/drawingml/2006/main" w="38100"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0.80645</cdr:x>
      <cdr:y>0.43056</cdr:y>
    </cdr:from>
    <cdr:to>
      <cdr:x>0.96774</cdr:x>
      <cdr:y>0.625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5715000" y="2362200"/>
          <a:ext cx="1143000" cy="1066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2000" dirty="0" smtClean="0"/>
            <a:t>Line of Best Fit</a:t>
          </a:r>
          <a:endParaRPr lang="en-US" sz="2000" dirty="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24A6A-FD93-4301-9C80-B7C0DE989B39}" type="datetimeFigureOut">
              <a:rPr lang="en-US" smtClean="0"/>
              <a:pPr/>
              <a:t>3/18/2012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0374B-72D6-4550-9FE0-45C64A5544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24A6A-FD93-4301-9C80-B7C0DE989B39}" type="datetimeFigureOut">
              <a:rPr lang="en-US" smtClean="0"/>
              <a:pPr/>
              <a:t>3/18/2012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0374B-72D6-4550-9FE0-45C64A5544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24A6A-FD93-4301-9C80-B7C0DE989B39}" type="datetimeFigureOut">
              <a:rPr lang="en-US" smtClean="0"/>
              <a:pPr/>
              <a:t>3/18/2012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0374B-72D6-4550-9FE0-45C64A5544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24A6A-FD93-4301-9C80-B7C0DE989B39}" type="datetimeFigureOut">
              <a:rPr lang="en-US" smtClean="0"/>
              <a:pPr/>
              <a:t>3/18/2012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0374B-72D6-4550-9FE0-45C64A5544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24A6A-FD93-4301-9C80-B7C0DE989B39}" type="datetimeFigureOut">
              <a:rPr lang="en-US" smtClean="0"/>
              <a:pPr/>
              <a:t>3/18/2012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0374B-72D6-4550-9FE0-45C64A5544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24A6A-FD93-4301-9C80-B7C0DE989B39}" type="datetimeFigureOut">
              <a:rPr lang="en-US" smtClean="0"/>
              <a:pPr/>
              <a:t>3/18/2012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0374B-72D6-4550-9FE0-45C64A5544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24A6A-FD93-4301-9C80-B7C0DE989B39}" type="datetimeFigureOut">
              <a:rPr lang="en-US" smtClean="0"/>
              <a:pPr/>
              <a:t>3/18/2012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0374B-72D6-4550-9FE0-45C64A5544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24A6A-FD93-4301-9C80-B7C0DE989B39}" type="datetimeFigureOut">
              <a:rPr lang="en-US" smtClean="0"/>
              <a:pPr/>
              <a:t>3/18/2012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0374B-72D6-4550-9FE0-45C64A5544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24A6A-FD93-4301-9C80-B7C0DE989B39}" type="datetimeFigureOut">
              <a:rPr lang="en-US" smtClean="0"/>
              <a:pPr/>
              <a:t>3/18/2012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0374B-72D6-4550-9FE0-45C64A5544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24A6A-FD93-4301-9C80-B7C0DE989B39}" type="datetimeFigureOut">
              <a:rPr lang="en-US" smtClean="0"/>
              <a:pPr/>
              <a:t>3/18/2012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0374B-72D6-4550-9FE0-45C64A5544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24A6A-FD93-4301-9C80-B7C0DE989B39}" type="datetimeFigureOut">
              <a:rPr lang="en-US" smtClean="0"/>
              <a:pPr/>
              <a:t>3/18/2012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0374B-72D6-4550-9FE0-45C64A5544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C24A6A-FD93-4301-9C80-B7C0DE989B39}" type="datetimeFigureOut">
              <a:rPr lang="en-US" smtClean="0"/>
              <a:pPr/>
              <a:t>3/18/2012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E0374B-72D6-4550-9FE0-45C64A55443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1.xml"/><Relationship Id="rId4" Type="http://schemas.openxmlformats.org/officeDocument/2006/relationships/image" Target="../media/image6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6.xml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9.xml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0"/>
            <a:ext cx="6598796" cy="1146691"/>
          </a:xfrm>
          <a:noFill/>
        </p:spPr>
        <p:txBody>
          <a:bodyPr>
            <a:prstTxWarp prst="textChevronInverted">
              <a:avLst/>
            </a:prstTxWarp>
            <a:scene3d>
              <a:camera prst="perspectiveRelaxed"/>
              <a:lightRig rig="threePt" dir="t"/>
            </a:scene3d>
            <a:sp3d extrusionH="57150">
              <a:bevelT w="50800" h="38100" prst="riblet"/>
            </a:sp3d>
          </a:bodyPr>
          <a:lstStyle/>
          <a:p>
            <a:r>
              <a:rPr lang="en-US" dirty="0" smtClean="0">
                <a:solidFill>
                  <a:srgbClr val="FFFF00"/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</a:rPr>
              <a:t>T.V.s vs. Computers</a:t>
            </a:r>
            <a:endParaRPr lang="en-US" dirty="0">
              <a:solidFill>
                <a:srgbClr val="FFFF00"/>
              </a:solidFill>
              <a:effectLst>
                <a:glow rad="139700">
                  <a:schemeClr val="accent3">
                    <a:satMod val="175000"/>
                    <a:alpha val="40000"/>
                  </a:schemeClr>
                </a:glow>
                <a:outerShdw blurRad="75057" dist="38100" dir="5400000" sy="-20000" rotWithShape="0">
                  <a:prstClr val="black">
                    <a:alpha val="25000"/>
                  </a:prstClr>
                </a:outerShdw>
              </a:effectLst>
            </a:endParaRPr>
          </a:p>
        </p:txBody>
      </p:sp>
      <p:pic>
        <p:nvPicPr>
          <p:cNvPr id="12290" name="Picture 2" descr="http://t2.gstatic.com/images?q=tbn:ANd9GcQf8OUyU3e4Ia4tOA4G44XvqHhHv79RpPEAOtXeSLTzClBebcs5L8RNELMxbw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7400" y="2590800"/>
            <a:ext cx="2715637" cy="1905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2292" name="Picture 4" descr="http://alatest.com/blog/wp-content/uploads/2010/09/sony-bravia-kdl-40w5500-lcd-tv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2362200"/>
            <a:ext cx="2971800" cy="2062429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5" name="Rectangle 4"/>
          <p:cNvSpPr/>
          <p:nvPr/>
        </p:nvSpPr>
        <p:spPr>
          <a:xfrm>
            <a:off x="2743200" y="948690"/>
            <a:ext cx="2937227" cy="59093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By: Jarod Chrome, Tommy </a:t>
            </a:r>
            <a:r>
              <a:rPr lang="en-US" sz="5400" b="1" cap="none" spc="0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Treloar</a:t>
            </a:r>
            <a:r>
              <a:rPr lang="en-US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and Caleb Silsby</a:t>
            </a:r>
            <a:endParaRPr lang="en-US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  <p:custDataLst>
      <p:tags r:id="rId1"/>
    </p:custDataLst>
  </p:cSld>
  <p:clrMapOvr>
    <a:masterClrMapping/>
  </p:clrMapOvr>
  <p:transition advTm="1889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5902 0.76737 C -0.35416 0.76528 -0.35121 0.76042 -0.34635 0.75788 C -0.33368 0.74121 -0.31475 0.73288 -0.29861 0.72385 C -0.27586 0.71135 -0.25364 0.69399 -0.22881 0.69005 C -0.21649 0.68565 -0.20312 0.68264 -0.19045 0.68079 C -0.14218 0.66551 -0.09392 0.66968 -0.04513 0.66042 C -0.02656 0.65672 -0.00659 0.65417 0.01181 0.64977 C 0.03178 0.64468 0.05278 0.6375 0.07344 0.63727 C 0.09011 0.63681 0.10678 0.63727 0.12327 0.63727 C 0.14358 0.48843 0.24202 0.31274 0.17674 0.18913 C 0.1698 0.15973 0.14271 0.15325 0.12205 0.15047 C 0.07136 0.15186 0.02431 0.1551 -0.02534 0.15811 C -0.04427 0.16042 -0.0625 0.16621 -0.08125 0.16899 C -0.09322 0.17269 -0.1052 0.17385 -0.11718 0.17686 C -0.12916 0.1838 -0.14131 0.1919 -0.15329 0.19862 C -0.16562 0.20556 -0.15729 0.19792 -0.16718 0.20463 C -0.17152 0.20764 -0.17395 0.21065 -0.17881 0.2125 C -0.18611 0.21875 -0.19531 0.22338 -0.20329 0.22801 C -0.21267 0.24051 -0.22465 0.24746 -0.23472 0.25903 C -0.2401 0.26528 -0.24496 0.27246 -0.25104 0.27732 C -0.25416 0.2801 -0.25763 0.28195 -0.26024 0.28542 C -0.26909 0.2963 -0.27413 0.30973 -0.28229 0.32084 C -0.28854 0.34607 -0.28923 0.37084 -0.27881 0.39375 C -0.27413 0.42176 -0.25729 0.43357 -0.23819 0.4419 C -0.21788 0.45093 -0.19791 0.45764 -0.17656 0.46042 C -0.1644 0.46459 -0.15086 0.46551 -0.13836 0.46829 C -0.13246 0.46968 -0.12065 0.4713 -0.12065 0.4713 C -0.10364 0.47084 -0.08645 0.47338 -0.06961 0.46991 C -0.06579 0.46922 -0.06371 0.4632 -0.06145 0.45903 C -0.05399 0.44445 -0.0467 0.4301 -0.0394 0.41551 C -0.0309 0.39838 -0.02222 0.38149 -0.01371 0.36436 C -0.00954 0.35625 -0.00329 0.34815 -8.33333E-7 0.33959 C 0.00955 0.31505 0.0165 0.2882 0.0257 0.26366 C 0.02744 0.2294 0.03577 0.18588 0.0165 0.15811 C 0.01511 0.14977 0.01181 0.14352 0.0106 0.13496 C 0.00851 0.12084 0.00782 0.10625 0.00139 0.09468 C -0.00156 0.07987 -0.00729 0.0676 -0.01024 0.05278 C -0.00885 0.01852 -0.01319 0.02732 -0.00208 0.0125 L -8.33333E-7 1.73472E-18 " pathEditMode="relative" ptsTypes="fffffffffffffffffffffffffffffffffffffAA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3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52400" y="152400"/>
            <a:ext cx="8839200" cy="114300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ChevronInverted">
              <a:avLst/>
            </a:prstTxWarp>
            <a:spAutoFit/>
          </a:bodyPr>
          <a:lstStyle/>
          <a:p>
            <a:pPr algn="ctr"/>
            <a:r>
              <a:rPr lang="en-US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  <a:reflection blurRad="6350" stA="55000" endA="50" endPos="85000" dist="60007" dir="5400000" sy="-100000" algn="bl" rotWithShape="0"/>
                </a:effectLst>
              </a:rPr>
              <a:t>Summary of expected middle school student behavior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glow rad="101600">
                  <a:schemeClr val="accent6">
                    <a:satMod val="175000"/>
                    <a:alpha val="40000"/>
                  </a:schemeClr>
                </a:glow>
                <a:innerShdw blurRad="69850" dist="43180" dir="5400000">
                  <a:srgbClr val="000000">
                    <a:alpha val="65000"/>
                  </a:srgbClr>
                </a:innerShdw>
                <a:reflection blurRad="6350" stA="55000" endA="50" endPos="85000" dist="60007" dir="5400000" sy="-100000" algn="bl" rotWithShape="0"/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14400" y="2286000"/>
            <a:ext cx="72390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 Rounded MT Bold" pitchFamily="34" charset="0"/>
              </a:rPr>
              <a:t>	After going through our data, we found that the most common answer for the amount of T.V.s and working computers and laptops in a student’s house is 3 T.V.s and 1 working computer or laptop.  That concludes that if we surveyed a middle school student at random, their most common answer would be 3 T.V.s and 1 computer or laptop.  It also means that most middle school students have this combination in their home. </a:t>
            </a:r>
            <a:endParaRPr lang="en-US" sz="2400" dirty="0">
              <a:latin typeface="Arial Rounded MT Bold" pitchFamily="34" charset="0"/>
            </a:endParaRPr>
          </a:p>
        </p:txBody>
      </p:sp>
    </p:spTree>
    <p:custDataLst>
      <p:tags r:id="rId1"/>
    </p:custDataLst>
  </p:cSld>
  <p:clrMapOvr>
    <a:masterClrMapping/>
  </p:clrMapOvr>
  <p:transition advTm="3582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76400" y="1066800"/>
            <a:ext cx="5734015" cy="517064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perspectiveRelaxedModerately"/>
              <a:lightRig rig="glow" dir="tl">
                <a:rot lat="0" lon="0" rev="5400000"/>
              </a:lightRig>
            </a:scene3d>
            <a:sp3d extrusionH="57150" contourW="12700">
              <a:bevelT w="25400" h="25400" prst="softRound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66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 Black" pitchFamily="34" charset="0"/>
              </a:rPr>
              <a:t>Thank you for watching our </a:t>
            </a:r>
            <a:r>
              <a:rPr lang="en-US" sz="66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 Black" pitchFamily="34" charset="0"/>
              </a:rPr>
              <a:t>PowerPoint!</a:t>
            </a:r>
            <a:endParaRPr lang="en-US" sz="66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7" name="5-Point Star 6"/>
          <p:cNvSpPr/>
          <p:nvPr/>
        </p:nvSpPr>
        <p:spPr>
          <a:xfrm>
            <a:off x="304800" y="685800"/>
            <a:ext cx="685800" cy="914400"/>
          </a:xfrm>
          <a:prstGeom prst="star5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5-Point Star 7"/>
          <p:cNvSpPr/>
          <p:nvPr/>
        </p:nvSpPr>
        <p:spPr>
          <a:xfrm>
            <a:off x="7696200" y="762000"/>
            <a:ext cx="838200" cy="914400"/>
          </a:xfrm>
          <a:prstGeom prst="star5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5-Point Star 8"/>
          <p:cNvSpPr/>
          <p:nvPr/>
        </p:nvSpPr>
        <p:spPr>
          <a:xfrm>
            <a:off x="304800" y="5181600"/>
            <a:ext cx="838200" cy="914400"/>
          </a:xfrm>
          <a:prstGeom prst="star5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5-Point Star 9"/>
          <p:cNvSpPr/>
          <p:nvPr/>
        </p:nvSpPr>
        <p:spPr>
          <a:xfrm>
            <a:off x="7848600" y="5181600"/>
            <a:ext cx="838200" cy="914400"/>
          </a:xfrm>
          <a:prstGeom prst="star5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Moon 10"/>
          <p:cNvSpPr/>
          <p:nvPr/>
        </p:nvSpPr>
        <p:spPr>
          <a:xfrm>
            <a:off x="1828800" y="152400"/>
            <a:ext cx="5105400" cy="1066800"/>
          </a:xfrm>
          <a:prstGeom prst="moon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2" descr="http://www.bighistory.net/wp-content/uploads/2009/12/Computer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2667000"/>
            <a:ext cx="1866900" cy="1866900"/>
          </a:xfrm>
          <a:prstGeom prst="ellipse">
            <a:avLst/>
          </a:prstGeom>
          <a:noFill/>
          <a:ln>
            <a:noFill/>
          </a:ln>
          <a:effectLst>
            <a:glow rad="101600">
              <a:schemeClr val="accent6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pic>
        <p:nvPicPr>
          <p:cNvPr id="13" name="Picture 4" descr="https://encrypted-tbn3.google.com/images?q=tbn:ANd9GcQyVLoulmtoluQyDjJwOiw6lNt4Xv5uCp1ozaWYd23eqMOCYvQzg-Zh2KmB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81800" y="2667000"/>
            <a:ext cx="2133600" cy="1825128"/>
          </a:xfrm>
          <a:prstGeom prst="rect">
            <a:avLst/>
          </a:prstGeom>
          <a:noFill/>
          <a:scene3d>
            <a:camera prst="perspectiveHeroicExtremeLeftFacing"/>
            <a:lightRig rig="threePt" dir="t"/>
          </a:scene3d>
        </p:spPr>
      </p:pic>
    </p:spTree>
    <p:custDataLst>
      <p:tags r:id="rId1"/>
    </p:custDataLst>
  </p:cSld>
  <p:clrMapOvr>
    <a:masterClrMapping/>
  </p:clrMapOvr>
  <p:transition advTm="17453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prstTxWarp prst="textDoubleWave1">
              <a:avLst/>
            </a:prstTxWarp>
            <a:scene3d>
              <a:camera prst="obliqueBottomLeft"/>
              <a:lightRig rig="threePt" dir="t"/>
            </a:scene3d>
            <a:sp3d extrusionH="57150">
              <a:bevelT w="69850" h="69850" prst="divot"/>
            </a:sp3d>
          </a:bodyPr>
          <a:lstStyle/>
          <a:p>
            <a:r>
              <a:rPr lang="en-US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Hypothesis</a:t>
            </a:r>
            <a:endParaRPr lang="en-US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glow rad="1397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We think there is a weak, positive correlation between the amount of T.V.s and working computers and laptops in a students home.</a:t>
            </a:r>
            <a:endParaRPr lang="en-US" sz="48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5715000" y="2362200"/>
            <a:ext cx="1600200" cy="0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838200" y="3124200"/>
            <a:ext cx="2133600" cy="0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</p:cSld>
  <p:clrMapOvr>
    <a:masterClrMapping/>
  </p:clrMapOvr>
  <p:transition advTm="17047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66800" y="0"/>
            <a:ext cx="682193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38100" h="38100" prst="relaxedInset"/>
            </a:sp3d>
          </a:bodyPr>
          <a:lstStyle/>
          <a:p>
            <a:pPr algn="ctr"/>
            <a:r>
              <a:rPr lang="en-US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Our Survey Polling Tool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glow rad="101600">
                  <a:schemeClr val="accent6">
                    <a:satMod val="175000"/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3079" name="AutoShape 7"/>
          <p:cNvSpPr>
            <a:spLocks noChangeShapeType="1"/>
          </p:cNvSpPr>
          <p:nvPr/>
        </p:nvSpPr>
        <p:spPr bwMode="auto">
          <a:xfrm>
            <a:off x="952500" y="671513"/>
            <a:ext cx="542925" cy="0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381000" y="1016914"/>
            <a:ext cx="815340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Please print your first and last name on the line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given. Jimmy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Jons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Please list the amount of these things that are in your home.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084" name="Rectangle 12"/>
          <p:cNvSpPr>
            <a:spLocks noChangeArrowheads="1"/>
          </p:cNvSpPr>
          <p:nvPr/>
        </p:nvSpPr>
        <p:spPr bwMode="auto">
          <a:xfrm>
            <a:off x="381000" y="3226714"/>
            <a:ext cx="8458200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	T.V.s:	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  3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			Working Computers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800" dirty="0" smtClean="0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and Laptops: 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1 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Note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: Your data will be used in a graded survey for Mr.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Lator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’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s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advanced math class.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					Thank you!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>
            <a:off x="1524000" y="1905000"/>
            <a:ext cx="2667000" cy="0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2590800" y="4572000"/>
            <a:ext cx="1752600" cy="0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2362200" y="3733800"/>
            <a:ext cx="1752600" cy="0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</p:cSld>
  <p:clrMapOvr>
    <a:masterClrMapping/>
  </p:clrMapOvr>
  <p:transition advTm="30391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4531 0.8868 C -0.43611 0.87453 -0.42691 0.87361 -0.4151 0.86666 C -0.38472 0.84861 -0.35486 0.83032 -0.32448 0.8125 C -0.29844 0.79722 -0.27257 0.78101 -0.24878 0.75972 C -0.20555 0.72106 -0.24045 0.74976 -0.2 0.70856 C -0.17187 0.67986 -0.17673 0.69166 -0.15121 0.65902 C -0.10798 0.60347 -0.07535 0.53958 -0.03958 0.47592 C -0.02031 0.44143 -0.00017 0.40347 0.02084 0.3706 C 0.03403 0.35 0.04861 0.33078 0.06042 0.30856 C 0.09011 0.25231 0.12084 0.19838 0.15226 0.14421 C 0.17084 0.11226 0.18299 0.08541 0.20226 0.0574 C 0.23368 0.0118 0.27361 -0.0294 0.31736 -0.05116 C 0.33334 -0.05903 0.34549 -0.07084 0.36285 -0.07431 C 0.36754 -0.07639 0.37188 -0.07778 0.37674 -0.07894 C 0.38837 -0.07848 0.4 -0.0794 0.41163 -0.07755 C 0.42153 -0.07593 0.42084 -0.0713 0.42795 -0.06829 C 0.43299 -0.06598 0.43889 -0.06482 0.4441 -0.06366 C 0.44896 -0.05718 0.45764 -0.0551 0.46389 -0.05116 C 0.47153 -0.05232 0.47778 -0.05394 0.4849 -0.05741 C 0.48646 -0.05811 0.48802 -0.05949 0.48959 -0.06042 C 0.49184 -0.06158 0.49653 -0.06366 0.49653 -0.06366 C 0.50278 -0.0632 0.51181 -0.06899 0.51511 -0.06204 C 0.5191 -0.05371 0.50781 -0.02732 0.50469 -0.01852 C 0.48837 0.02801 0.475 0.07245 0.46285 0.12106 C 0.45834 0.16203 0.45278 0.20254 0.44879 0.24351 C 0.44913 0.27338 0.44879 0.30347 0.45 0.33333 C 0.45174 0.37708 0.46754 0.42476 0.47552 0.46666 C 0.48108 0.49606 0.48143 0.52592 0.48715 0.55509 C 0.48611 0.56319 0.48056 0.60972 0.47899 0.61551 C 0.46649 0.66389 0.44983 0.70995 0.43715 0.7581 C 0.43802 0.77986 0.4382 0.80162 0.43959 0.82338 C 0.44011 0.83171 0.45122 0.84351 0.45122 0.84351 C 0.45972 0.83125 0.42882 0.81041 0.42448 0.80787 C 0.39115 0.78796 0.35816 0.76597 0.32327 0.75185 C 0.26129 0.72662 0.2658 0.72986 0.20226 0.69768 C 0.16615 0.67939 0.12795 0.65578 0.09063 0.64189 C 0.0059 0.61018 0.07448 0.64884 -0.00469 0.60463 C -0.08142 0.5618 -0.17934 0.46597 -0.23611 0.37986 C -0.25764 0.34722 -0.27986 0.31481 -0.29531 0.27592 C -0.32031 0.21273 -0.33698 0.14514 -0.36857 0.0868 C -0.38889 0.0493 -0.41267 0.01296 -0.43264 -0.02477 C -0.43628 -0.03149 -0.46285 -0.06574 -0.46285 -0.07269 C -0.46285 -0.07454 -0.46059 -0.07176 -0.45937 -0.0713 C -0.45399 -0.05949 -0.44687 -0.05116 -0.4408 -0.04028 C -0.43785 -0.03496 -0.43646 -0.02848 -0.43368 -0.02315 C -0.42795 -0.01227 -0.41979 -0.00371 -0.4151 0.00787 C -0.40139 0.04166 -0.38889 0.07291 -0.38142 0.11018 C -0.3783 0.14814 -0.37448 0.18611 -0.36857 0.22338 C -0.36944 0.26412 -0.36927 0.30509 -0.37101 0.34583 C -0.37135 0.35509 -0.37621 0.40347 -0.37916 0.41551 C -0.38038 0.42014 -0.38715 0.42754 -0.38715 0.43264 C -0.38715 0.43402 -0.38576 0.43032 -0.38489 0.42939 C -0.38298 0.42731 -0.38125 0.425 -0.37916 0.42338 C -0.37309 0.41828 -0.36666 0.41412 -0.36041 0.40926 C -0.35087 0.40185 -0.3408 0.3956 -0.33142 0.38773 C -0.29896 0.36064 -0.26892 0.33009 -0.23837 0.2993 C -0.23107 0.29213 -0.22552 0.28217 -0.21857 0.27453 C -0.2066 0.26111 -0.19392 0.24838 -0.18142 0.23564 C -0.175 0.22916 -0.16788 0.22384 -0.16163 0.21713 C -0.15208 0.20717 -0.14357 0.1956 -0.13368 0.18611 C -0.12969 0.1824 -0.125 0.18055 -0.12101 0.17685 C -0.10573 0.16296 -0.09271 0.1449 -0.07795 0.13032 C -0.06146 0.11412 -0.04166 0.1 -0.02795 0.07916 C -0.01857 0.06504 -0.00972 0.0493 -0.00121 0.03402 C 0.00174 0.02291 -0.00243 0.03564 0.00347 0.02639 C 0.00504 0.02407 0.00556 0.02106 0.00695 0.01851 C 0.00799 0.01666 0.0092 0.01551 0.01042 0.01389 C 0.01511 -0.00394 0.02049 4.81481E-6 1.66667E-6 4.81481E-6 " pathEditMode="relative" ptsTypes="fffffffffffffffffffffffffffffffffffffffffffffffffffffffffffffffffffA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0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0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0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0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083" grpId="0"/>
      <p:bldP spid="308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05000" y="152400"/>
            <a:ext cx="518160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perspectiveAbove"/>
              <a:lightRig rig="glow" dir="tl">
                <a:rot lat="0" lon="0" rev="5400000"/>
              </a:lightRig>
            </a:scene3d>
            <a:sp3d extrusionH="57150" contourW="12700">
              <a:bevelT w="25400" h="25400" prst="slope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36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Our List of </a:t>
            </a:r>
            <a:r>
              <a:rPr lang="en-US" sz="36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Survey </a:t>
            </a:r>
            <a:r>
              <a:rPr lang="en-US" sz="36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Data</a:t>
            </a:r>
            <a:endParaRPr lang="en-US" sz="36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glow rad="101600">
                  <a:schemeClr val="accent6">
                    <a:satMod val="175000"/>
                    <a:alpha val="40000"/>
                  </a:schemeClr>
                </a:glow>
                <a:outerShdw blurRad="80000" dist="40000" dir="5040000" algn="tl">
                  <a:srgbClr val="000000">
                    <a:alpha val="30000"/>
                  </a:srgb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81000" y="1295400"/>
          <a:ext cx="4114799" cy="5156202"/>
        </p:xfrm>
        <a:graphic>
          <a:graphicData uri="http://schemas.openxmlformats.org/drawingml/2006/table">
            <a:tbl>
              <a:tblPr>
                <a:tableStyleId>{638B1855-1B75-4FBE-930C-398BA8C253C6}</a:tableStyleId>
              </a:tblPr>
              <a:tblGrid>
                <a:gridCol w="846054"/>
                <a:gridCol w="1021483"/>
                <a:gridCol w="2247262"/>
              </a:tblGrid>
              <a:tr h="303306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/>
                        <a:t>Student Names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/>
                        <a:t>Amount of T.Vs in home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/>
                        <a:t>Amount of working Computers and Laptops in home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51653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/>
                        <a:t>Sarah Brown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/>
                        <a:t>4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/>
                        <a:t>6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51653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/>
                        <a:t>Andrew Peffers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/>
                        <a:t>4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/>
                        <a:t>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51653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/>
                        <a:t>Ben Dever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/>
                        <a:t>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/>
                        <a:t>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51653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/>
                        <a:t>Josh Geyer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/>
                        <a:t>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/>
                        <a:t>4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51653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/>
                        <a:t>Nick Mumby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/>
                        <a:t>4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/>
                        <a:t>6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51653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/>
                        <a:t>Lucas Barnes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/>
                        <a:t>3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/>
                        <a:t>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51653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/>
                        <a:t>William White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/>
                        <a:t>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/>
                        <a:t>4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51653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/>
                        <a:t>Zach Ferguson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/>
                        <a:t>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/>
                        <a:t>5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51653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/>
                        <a:t>Zoe Spencer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/>
                        <a:t>8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/>
                        <a:t>4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51653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/>
                        <a:t>Seth Coun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/>
                        <a:t>4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/>
                        <a:t>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51653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/>
                        <a:t>Marysa Wilburn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/>
                        <a:t>7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/>
                        <a:t>4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303306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/>
                        <a:t>Matthew Hoffmann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/>
                        <a:t>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/>
                        <a:t>7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51653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/>
                        <a:t>Kailey Deweerd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/>
                        <a:t>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/>
                        <a:t>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51653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/>
                        <a:t>Keegan Cleary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/>
                        <a:t>4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/>
                        <a:t>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51653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/>
                        <a:t>Kaista B.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/>
                        <a:t>4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/>
                        <a:t>3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51653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/>
                        <a:t>Lillian Droscha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/>
                        <a:t>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/>
                        <a:t>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51653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/>
                        <a:t>Athena Bryer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/>
                        <a:t>4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/>
                        <a:t>3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51653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/>
                        <a:t>Hannah Seboll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/>
                        <a:t>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/>
                        <a:t>2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51653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/>
                        <a:t>Teddy Largo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/>
                        <a:t>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/>
                        <a:t>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51653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/>
                        <a:t> Fifi Larue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/>
                        <a:t>6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/>
                        <a:t>3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303306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/>
                        <a:t>Micaela Fahanbach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/>
                        <a:t>3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/>
                        <a:t>4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51653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/>
                        <a:t>Cole Crandell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/>
                        <a:t>6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/>
                        <a:t>4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51653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/>
                        <a:t>Christine Brayton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/>
                        <a:t>7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/>
                        <a:t>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51653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/>
                        <a:t>Jesus Mendez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/>
                        <a:t>9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/>
                        <a:t>8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303306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/>
                        <a:t> Mallory Matthews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/>
                        <a:t>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/>
                        <a:t>4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51653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/>
                        <a:t>Carson Niswonger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/>
                        <a:t>9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/>
                        <a:t>4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51653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/>
                        <a:t>Jasmine Douglas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/>
                        <a:t>4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/>
                        <a:t>4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51653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/>
                        <a:t>Hatixhe Pira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/>
                        <a:t>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/>
                        <a:t>3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51653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/>
                        <a:t>Jared Ramnsey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/>
                        <a:t>4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/>
                        <a:t>2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4953000" y="1295400"/>
          <a:ext cx="3597464" cy="5105400"/>
        </p:xfrm>
        <a:graphic>
          <a:graphicData uri="http://schemas.openxmlformats.org/drawingml/2006/table">
            <a:tbl>
              <a:tblPr>
                <a:tableStyleId>{638B1855-1B75-4FBE-930C-398BA8C253C6}</a:tableStyleId>
              </a:tblPr>
              <a:tblGrid>
                <a:gridCol w="739683"/>
                <a:gridCol w="893057"/>
                <a:gridCol w="1964724"/>
              </a:tblGrid>
              <a:tr h="12763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 dirty="0" err="1"/>
                        <a:t>Jj</a:t>
                      </a:r>
                      <a:r>
                        <a:rPr lang="en-US" sz="800" u="none" strike="noStrike" dirty="0"/>
                        <a:t> Van </a:t>
                      </a:r>
                      <a:r>
                        <a:rPr lang="en-US" sz="800" u="none" strike="noStrike" dirty="0" err="1"/>
                        <a:t>Splintern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/>
                        <a:t>5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/>
                        <a:t>3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2763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/>
                        <a:t>Tristan Pease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/>
                        <a:t>6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/>
                        <a:t>10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2763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/>
                        <a:t>Claudia Vondra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/>
                        <a:t>6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/>
                        <a:t>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2763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/>
                        <a:t>Sophia Lopez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/>
                        <a:t>5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/>
                        <a:t>2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2763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/>
                        <a:t>Dallas Goff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/>
                        <a:t>3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/>
                        <a:t>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2763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/>
                        <a:t>Bre Virag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/>
                        <a:t>7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/>
                        <a:t>4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2763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/>
                        <a:t>Nick Hischke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/>
                        <a:t>6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/>
                        <a:t>2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2763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/>
                        <a:t>Addison Voss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/>
                        <a:t>3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/>
                        <a:t>3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2763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/>
                        <a:t>Dakota Loomis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/>
                        <a:t>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/>
                        <a:t>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2763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/>
                        <a:t>Cristian Coats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/>
                        <a:t>4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/>
                        <a:t>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2763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/>
                        <a:t>Thailia Richards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/>
                        <a:t>5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/>
                        <a:t>3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2763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/>
                        <a:t>Kyle Crone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/>
                        <a:t>4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/>
                        <a:t>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2763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/>
                        <a:t>Breanne Weigelt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/>
                        <a:t>3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/>
                        <a:t>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2763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/>
                        <a:t>Jamie Rice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/>
                        <a:t>4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/>
                        <a:t>2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25527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/>
                        <a:t>Will Munzeneimier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/>
                        <a:t>3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 dirty="0"/>
                        <a:t>3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2763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/>
                        <a:t>Miya Ballard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/>
                        <a:t>4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/>
                        <a:t>7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2763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/>
                        <a:t>Christine H.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/>
                        <a:t>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/>
                        <a:t>3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2763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/>
                        <a:t>Bri Lound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/>
                        <a:t>8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/>
                        <a:t>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2763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/>
                        <a:t>Chloe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/>
                        <a:t>6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/>
                        <a:t>3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2763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/>
                        <a:t>Ben Davis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/>
                        <a:t>5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/>
                        <a:t>10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2763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/>
                        <a:t>Steve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/>
                        <a:t>11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/>
                        <a:t>4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2763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/>
                        <a:t>Dean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/>
                        <a:t>5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/>
                        <a:t>2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2763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/>
                        <a:t>Eddie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/>
                        <a:t>4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/>
                        <a:t>2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2763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/>
                        <a:t>Jake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/>
                        <a:t>3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/>
                        <a:t>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2763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/>
                        <a:t>Zack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/>
                        <a:t>4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/>
                        <a:t>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2763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/>
                        <a:t>Ben C.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/>
                        <a:t>6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/>
                        <a:t>2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2763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/>
                        <a:t>Callie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/>
                        <a:t>3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/>
                        <a:t>2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2763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/>
                        <a:t>Leah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/>
                        <a:t>3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/>
                        <a:t>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2763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/>
                        <a:t>Scott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/>
                        <a:t>3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/>
                        <a:t>3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2763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/>
                        <a:t>Tyler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/>
                        <a:t>4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/>
                        <a:t>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2763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/>
                        <a:t>Max H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/>
                        <a:t>3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/>
                        <a:t>4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2763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/>
                        <a:t>Michael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/>
                        <a:t>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/>
                        <a:t>7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2763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/>
                        <a:t>Neeraj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/>
                        <a:t>4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/>
                        <a:t>4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2763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/>
                        <a:t>Charlie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/>
                        <a:t>3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/>
                        <a:t>4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2763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/>
                        <a:t>Johnna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/>
                        <a:t>5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/>
                        <a:t>5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2763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/>
                        <a:t>Jj  M.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/>
                        <a:t>3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/>
                        <a:t>3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2763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/>
                        <a:t>Garret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/>
                        <a:t>7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/>
                        <a:t>2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2763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/>
                        <a:t>Jerrod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/>
                        <a:t>4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/>
                        <a:t>5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2763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/>
                        <a:t>Matt 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/>
                        <a:t>4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 dirty="0"/>
                        <a:t>4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</a:tbl>
          </a:graphicData>
        </a:graphic>
      </p:graphicFrame>
    </p:spTree>
    <p:custDataLst>
      <p:tags r:id="rId1"/>
    </p:custDataLst>
  </p:cSld>
  <p:clrMapOvr>
    <a:masterClrMapping/>
  </p:clrMapOvr>
  <p:transition advTm="2040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/>
          <p:nvPr/>
        </p:nvGraphicFramePr>
        <p:xfrm>
          <a:off x="-57150" y="0"/>
          <a:ext cx="942975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Oval 8"/>
          <p:cNvSpPr/>
          <p:nvPr/>
        </p:nvSpPr>
        <p:spPr>
          <a:xfrm>
            <a:off x="5791200" y="3429000"/>
            <a:ext cx="195263" cy="2190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100"/>
          </a:p>
        </p:txBody>
      </p:sp>
      <p:sp>
        <p:nvSpPr>
          <p:cNvPr id="10" name="Oval 9"/>
          <p:cNvSpPr/>
          <p:nvPr/>
        </p:nvSpPr>
        <p:spPr>
          <a:xfrm>
            <a:off x="5791200" y="3962400"/>
            <a:ext cx="195262" cy="219076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100"/>
          </a:p>
        </p:txBody>
      </p:sp>
      <p:sp>
        <p:nvSpPr>
          <p:cNvPr id="11" name="Oval 10"/>
          <p:cNvSpPr/>
          <p:nvPr/>
        </p:nvSpPr>
        <p:spPr>
          <a:xfrm>
            <a:off x="5791200" y="4495800"/>
            <a:ext cx="200757" cy="228600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100"/>
          </a:p>
        </p:txBody>
      </p:sp>
      <p:sp>
        <p:nvSpPr>
          <p:cNvPr id="12" name="Rectangle 11"/>
          <p:cNvSpPr/>
          <p:nvPr/>
        </p:nvSpPr>
        <p:spPr>
          <a:xfrm>
            <a:off x="6019800" y="1752600"/>
            <a:ext cx="3581400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US" sz="2400" dirty="0" smtClean="0"/>
              <a:t>Number of Surveys with the same answer:</a:t>
            </a:r>
          </a:p>
          <a:p>
            <a:pPr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1 surveys</a:t>
            </a:r>
          </a:p>
          <a:p>
            <a:pPr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2-3 surveys</a:t>
            </a:r>
          </a:p>
          <a:p>
            <a:pPr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4-6 surveys</a:t>
            </a:r>
          </a:p>
          <a:p>
            <a:pPr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1066800" y="1066800"/>
            <a:ext cx="32766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5095703" y="0"/>
            <a:ext cx="4048297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ChevronInverted">
              <a:avLst/>
            </a:prstTxWarp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 prst="relaxedInset"/>
              <a:contourClr>
                <a:schemeClr val="bg2"/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Our Scatter Plot</a:t>
            </a:r>
            <a:endParaRPr lang="en-US" sz="5400" b="1" cap="none" spc="0" dirty="0">
              <a:ln w="50800"/>
              <a:solidFill>
                <a:schemeClr val="bg1">
                  <a:shade val="50000"/>
                </a:schemeClr>
              </a:soli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</a:effectLst>
            </a:endParaRPr>
          </a:p>
        </p:txBody>
      </p:sp>
    </p:spTree>
    <p:custDataLst>
      <p:tags r:id="rId1"/>
    </p:custDataLst>
  </p:cSld>
  <p:clrMapOvr>
    <a:masterClrMapping/>
  </p:clrMapOvr>
  <p:transition advTm="42824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1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 tmFilter="0,0; .5, 1; 1, 1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AsOne/>
      </p:bldGraphic>
      <p:bldP spid="9" grpId="0" animBg="1"/>
      <p:bldP spid="10" grpId="0" animBg="1"/>
      <p:bldP spid="11" grpId="0" animBg="1"/>
      <p:bldP spid="12" grpId="0"/>
      <p:bldP spid="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57400" y="457200"/>
            <a:ext cx="4560865" cy="923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/>
            </a:prstTxWarp>
            <a:spAutoFit/>
            <a:scene3d>
              <a:camera prst="orthographicFront"/>
              <a:lightRig rig="glow" dir="tl">
                <a:rot lat="0" lon="0" rev="5400000"/>
              </a:lightRig>
            </a:scene3d>
            <a:sp3d extrusionH="57150" contourW="12700">
              <a:bevelT w="25400" h="25400" prst="divot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Our Conclusion</a:t>
            </a:r>
            <a:endParaRPr lang="en-US" sz="54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90600" y="990600"/>
            <a:ext cx="74676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 Black" pitchFamily="34" charset="0"/>
                <a:cs typeface="Arial" pitchFamily="34" charset="0"/>
              </a:rPr>
              <a:t>We conclude that our data collected shows that there is a </a:t>
            </a:r>
            <a:r>
              <a:rPr lang="en-US" sz="2800" b="1" i="1" u="sng" dirty="0" smtClean="0">
                <a:solidFill>
                  <a:srgbClr val="FF0000"/>
                </a:solidFill>
                <a:latin typeface="Arial Black" pitchFamily="34" charset="0"/>
                <a:cs typeface="Arial" pitchFamily="34" charset="0"/>
              </a:rPr>
              <a:t>no correlation</a:t>
            </a:r>
            <a:r>
              <a:rPr lang="en-US" sz="2800" dirty="0" smtClean="0">
                <a:solidFill>
                  <a:srgbClr val="FF0000"/>
                </a:solidFill>
                <a:latin typeface="Arial Black" pitchFamily="34" charset="0"/>
                <a:cs typeface="Arial" pitchFamily="34" charset="0"/>
              </a:rPr>
              <a:t> </a:t>
            </a:r>
            <a:r>
              <a:rPr lang="en-US" sz="2800" dirty="0" smtClean="0">
                <a:latin typeface="Arial Black" pitchFamily="34" charset="0"/>
                <a:cs typeface="Arial" pitchFamily="34" charset="0"/>
              </a:rPr>
              <a:t>relationship between the amount of T.V.s and working computers and laptops in a students home.</a:t>
            </a:r>
            <a:endParaRPr lang="en-US" sz="2800" dirty="0">
              <a:latin typeface="Arial Black" pitchFamily="34" charset="0"/>
              <a:cs typeface="Arial" pitchFamily="34" charset="0"/>
            </a:endParaRPr>
          </a:p>
        </p:txBody>
      </p:sp>
      <p:pic>
        <p:nvPicPr>
          <p:cNvPr id="1026" name="Picture 2" descr="http://www.custom-build-computers.com/image-files/hp-laptop-computers-repair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05400" y="3810000"/>
            <a:ext cx="2849777" cy="2295525"/>
          </a:xfrm>
          <a:prstGeom prst="rect">
            <a:avLst/>
          </a:prstGeom>
          <a:noFill/>
          <a:effectLst>
            <a:softEdge rad="317500"/>
          </a:effectLst>
        </p:spPr>
      </p:pic>
      <p:sp>
        <p:nvSpPr>
          <p:cNvPr id="11" name="Rectangle 10"/>
          <p:cNvSpPr/>
          <p:nvPr/>
        </p:nvSpPr>
        <p:spPr>
          <a:xfrm>
            <a:off x="3505200" y="4419600"/>
            <a:ext cx="109940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VS.</a:t>
            </a:r>
            <a:endParaRPr lang="en-US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1028" name="Picture 4" descr="http://www.bestforbeginners.com/wp-content/uploads/2011/12/flat-screen-tv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9600" y="3886200"/>
            <a:ext cx="2743200" cy="1981962"/>
          </a:xfrm>
          <a:prstGeom prst="rect">
            <a:avLst/>
          </a:prstGeom>
          <a:noFill/>
          <a:effectLst>
            <a:softEdge rad="127000"/>
          </a:effectLst>
          <a:scene3d>
            <a:camera prst="perspectiveAbove"/>
            <a:lightRig rig="threePt" dir="t"/>
          </a:scene3d>
        </p:spPr>
      </p:pic>
    </p:spTree>
    <p:custDataLst>
      <p:tags r:id="rId1"/>
    </p:custDataLst>
  </p:cSld>
  <p:clrMapOvr>
    <a:masterClrMapping/>
  </p:clrMapOvr>
  <p:transition advTm="1857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4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4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00200" y="228600"/>
            <a:ext cx="562225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algn="ctr"/>
            <a:r>
              <a:rPr lang="en-US" sz="54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But if there was…</a:t>
            </a:r>
            <a:endParaRPr lang="en-US" sz="54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graphicFrame>
        <p:nvGraphicFramePr>
          <p:cNvPr id="3" name="Chart 2"/>
          <p:cNvGraphicFramePr/>
          <p:nvPr/>
        </p:nvGraphicFramePr>
        <p:xfrm>
          <a:off x="0" y="1371600"/>
          <a:ext cx="6858000" cy="5486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5" name="Straight Connector 4"/>
          <p:cNvCxnSpPr/>
          <p:nvPr/>
        </p:nvCxnSpPr>
        <p:spPr>
          <a:xfrm flipV="1">
            <a:off x="838200" y="2743200"/>
            <a:ext cx="5029200" cy="32004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6705600" y="2286000"/>
            <a:ext cx="25908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The correlation would be weak, </a:t>
            </a:r>
            <a:r>
              <a:rPr lang="en-US" sz="4000" dirty="0" smtClean="0"/>
              <a:t>positive if there was a correlation.</a:t>
            </a:r>
            <a:endParaRPr lang="en-US" sz="4000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6858000" y="4724400"/>
            <a:ext cx="1066800" cy="0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6858000" y="5410200"/>
            <a:ext cx="1600200" cy="0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</p:cSld>
  <p:clrMapOvr>
    <a:masterClrMapping/>
  </p:clrMapOvr>
  <p:transition advTm="34594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3" grpId="0">
        <p:bldAsOne/>
      </p:bldGraphic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175260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Calculation and equation for line of best fit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1828800"/>
            <a:ext cx="78486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(</a:t>
            </a:r>
            <a:r>
              <a:rPr lang="en-US" sz="3600" dirty="0" err="1" smtClean="0"/>
              <a:t>o,o</a:t>
            </a:r>
            <a:r>
              <a:rPr lang="en-US" sz="3600" dirty="0" smtClean="0"/>
              <a:t>)      (4,3)</a:t>
            </a:r>
          </a:p>
          <a:p>
            <a:endParaRPr lang="en-US" sz="3600" dirty="0" smtClean="0"/>
          </a:p>
          <a:p>
            <a:r>
              <a:rPr lang="en-US" sz="3600" dirty="0" smtClean="0"/>
              <a:t>3-0  =  3   =  .75</a:t>
            </a:r>
          </a:p>
          <a:p>
            <a:r>
              <a:rPr lang="en-US" sz="3600" dirty="0" smtClean="0"/>
              <a:t>4-0       4</a:t>
            </a:r>
          </a:p>
          <a:p>
            <a:r>
              <a:rPr lang="en-US" sz="3600" dirty="0" smtClean="0">
                <a:solidFill>
                  <a:srgbClr val="FF0000"/>
                </a:solidFill>
              </a:rPr>
              <a:t>          		    =    Y=.75x+0</a:t>
            </a:r>
          </a:p>
          <a:p>
            <a:r>
              <a:rPr lang="en-US" sz="3600" dirty="0" smtClean="0"/>
              <a:t>3=.75*4+b</a:t>
            </a:r>
          </a:p>
          <a:p>
            <a:r>
              <a:rPr lang="en-US" sz="3600" dirty="0" smtClean="0"/>
              <a:t>3=3+b</a:t>
            </a:r>
          </a:p>
          <a:p>
            <a:r>
              <a:rPr lang="en-US" sz="3600" dirty="0" smtClean="0"/>
              <a:t>-3=-3    </a:t>
            </a:r>
          </a:p>
          <a:p>
            <a:r>
              <a:rPr lang="en-US" sz="3600" dirty="0" smtClean="0"/>
              <a:t> 0=b</a:t>
            </a:r>
          </a:p>
          <a:p>
            <a:endParaRPr lang="en-US" sz="3600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533400" y="3505200"/>
            <a:ext cx="609600" cy="0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600200" y="3505200"/>
            <a:ext cx="533400" cy="0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457200" y="6248400"/>
            <a:ext cx="1143000" cy="0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267200" y="4724400"/>
            <a:ext cx="1905000" cy="0"/>
          </a:xfrm>
          <a:prstGeom prst="line">
            <a:avLst/>
          </a:prstGeom>
          <a:ln w="571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H="1">
            <a:off x="1981200" y="5562600"/>
            <a:ext cx="1295400" cy="0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3276600" y="5334000"/>
            <a:ext cx="182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Calculation</a:t>
            </a:r>
            <a:endParaRPr lang="en-US" sz="2800" dirty="0"/>
          </a:p>
        </p:txBody>
      </p:sp>
      <p:cxnSp>
        <p:nvCxnSpPr>
          <p:cNvPr id="22" name="Straight Arrow Connector 21"/>
          <p:cNvCxnSpPr/>
          <p:nvPr/>
        </p:nvCxnSpPr>
        <p:spPr>
          <a:xfrm flipH="1">
            <a:off x="6324600" y="4267200"/>
            <a:ext cx="1295400" cy="0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7620000" y="4038600"/>
            <a:ext cx="1219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Equation</a:t>
            </a:r>
            <a:endParaRPr lang="en-US" sz="2000" dirty="0"/>
          </a:p>
        </p:txBody>
      </p:sp>
    </p:spTree>
    <p:custDataLst>
      <p:tags r:id="rId1"/>
    </p:custDataLst>
  </p:cSld>
  <p:clrMapOvr>
    <a:masterClrMapping/>
  </p:clrMapOvr>
  <p:transition advTm="3262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800" decel="100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800" decel="100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800" decel="100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800" decel="100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800" decel="100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800" decel="100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800" decel="100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800" decel="100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21" grpId="0"/>
      <p:bldP spid="2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55052" y="228600"/>
            <a:ext cx="468455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57150" h="38100" prst="hardEdge"/>
            </a:sp3d>
          </a:bodyPr>
          <a:lstStyle/>
          <a:p>
            <a:pPr algn="ctr"/>
            <a:r>
              <a:rPr lang="en-US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Our </a:t>
            </a:r>
            <a:r>
              <a:rPr lang="en-US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Prediction  </a:t>
            </a:r>
            <a:endParaRPr lang="en-US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38200" y="1143000"/>
            <a:ext cx="7467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 Black" pitchFamily="34" charset="0"/>
              </a:rPr>
              <a:t>Our </a:t>
            </a:r>
            <a:r>
              <a:rPr lang="en-US" sz="2400" dirty="0" smtClean="0">
                <a:latin typeface="Arial Black" pitchFamily="34" charset="0"/>
              </a:rPr>
              <a:t>prediction for a point that is not on the scatter plot </a:t>
            </a:r>
            <a:r>
              <a:rPr lang="en-US" sz="2400" dirty="0" smtClean="0">
                <a:latin typeface="Arial Black" pitchFamily="34" charset="0"/>
              </a:rPr>
              <a:t>concluded that if there was 8 T.V.s in a students home, they would have 6 computers.  We came to this by using our equation for our line of best fit if we had one.  The math looks like this:</a:t>
            </a:r>
            <a:endParaRPr lang="en-US" sz="2400" dirty="0">
              <a:latin typeface="Arial Black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057400" y="3352800"/>
            <a:ext cx="49530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FF0000"/>
                </a:solidFill>
                <a:latin typeface="Arial Black" pitchFamily="34" charset="0"/>
              </a:rPr>
              <a:t>Y=.75*8+0</a:t>
            </a:r>
          </a:p>
          <a:p>
            <a:r>
              <a:rPr lang="en-US" sz="4400" dirty="0" smtClean="0">
                <a:solidFill>
                  <a:srgbClr val="FF0000"/>
                </a:solidFill>
                <a:latin typeface="Arial Black" pitchFamily="34" charset="0"/>
              </a:rPr>
              <a:t>       .75*8=6</a:t>
            </a:r>
          </a:p>
          <a:p>
            <a:r>
              <a:rPr lang="en-US" sz="4400" dirty="0" smtClean="0">
                <a:solidFill>
                  <a:srgbClr val="FF0000"/>
                </a:solidFill>
                <a:latin typeface="Arial Black" pitchFamily="34" charset="0"/>
              </a:rPr>
              <a:t>            6+0=6</a:t>
            </a:r>
          </a:p>
          <a:p>
            <a:r>
              <a:rPr lang="en-US" sz="4400" dirty="0" smtClean="0">
                <a:solidFill>
                  <a:srgbClr val="FF0000"/>
                </a:solidFill>
                <a:latin typeface="Arial Black" pitchFamily="34" charset="0"/>
              </a:rPr>
              <a:t>     Y=6 computers</a:t>
            </a:r>
            <a:endParaRPr lang="en-US" sz="4400" dirty="0">
              <a:solidFill>
                <a:srgbClr val="FF0000"/>
              </a:solidFill>
              <a:latin typeface="Arial Black" pitchFamily="34" charset="0"/>
            </a:endParaRPr>
          </a:p>
        </p:txBody>
      </p:sp>
      <p:pic>
        <p:nvPicPr>
          <p:cNvPr id="1026" name="Picture 2" descr="http://www.bighistory.net/wp-content/uploads/2009/12/Computer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4114800"/>
            <a:ext cx="1866900" cy="1866900"/>
          </a:xfrm>
          <a:prstGeom prst="ellipse">
            <a:avLst/>
          </a:prstGeom>
          <a:noFill/>
          <a:ln>
            <a:noFill/>
          </a:ln>
          <a:effectLst>
            <a:glow rad="101600">
              <a:schemeClr val="accent6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pic>
        <p:nvPicPr>
          <p:cNvPr id="1028" name="Picture 4" descr="https://encrypted-tbn3.google.com/images?q=tbn:ANd9GcQyVLoulmtoluQyDjJwOiw6lNt4Xv5uCp1ozaWYd23eqMOCYvQzg-Zh2KmB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24600" y="3962400"/>
            <a:ext cx="2133600" cy="1825128"/>
          </a:xfrm>
          <a:prstGeom prst="rect">
            <a:avLst/>
          </a:prstGeom>
          <a:noFill/>
          <a:scene3d>
            <a:camera prst="perspectiveHeroicExtremeLeftFacing"/>
            <a:lightRig rig="threePt" dir="t"/>
          </a:scene3d>
        </p:spPr>
      </p:pic>
    </p:spTree>
    <p:custDataLst>
      <p:tags r:id="rId1"/>
    </p:custDataLst>
  </p:cSld>
  <p:clrMapOvr>
    <a:masterClrMapping/>
  </p:clrMapOvr>
  <p:transition advTm="3721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1|2.5|1.8|1.7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4|4.5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|11.6|1.6|0.9|0.9|0.2|0.2|0.1|0.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5|1.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3|3|8.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1|4.7|3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|3.2|3.8|3.2|7.1|1.5|1.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|2.5|6|3.2|3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4|2.9|2.2|9.5|13.8|1.2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2|5.9|5.9|5.2|3|2.1|1.6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1|5.5|20.2|8.3|0.9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534</TotalTime>
  <Words>569</Words>
  <Application>Microsoft Office PowerPoint</Application>
  <PresentationFormat>On-screen Show (4:3)</PresentationFormat>
  <Paragraphs>265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T.V.s vs. Computers</vt:lpstr>
      <vt:lpstr>Hypothesis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Company>MPS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TV vs. Computers</dc:title>
  <dc:creator>bulldog</dc:creator>
  <cp:lastModifiedBy>Michelle</cp:lastModifiedBy>
  <cp:revision>49</cp:revision>
  <dcterms:created xsi:type="dcterms:W3CDTF">2012-03-13T16:02:41Z</dcterms:created>
  <dcterms:modified xsi:type="dcterms:W3CDTF">2012-03-18T22:33:10Z</dcterms:modified>
</cp:coreProperties>
</file>